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92" r:id="rId1"/>
    <p:sldMasterId id="2147483693" r:id="rId2"/>
    <p:sldMasterId id="2147483694" r:id="rId3"/>
  </p:sldMasterIdLst>
  <p:notesMasterIdLst>
    <p:notesMasterId r:id="rId12"/>
  </p:notesMasterIdLst>
  <p:sldIdLst>
    <p:sldId id="256" r:id="rId4"/>
    <p:sldId id="257" r:id="rId5"/>
    <p:sldId id="275" r:id="rId6"/>
    <p:sldId id="272" r:id="rId7"/>
    <p:sldId id="269" r:id="rId8"/>
    <p:sldId id="271" r:id="rId9"/>
    <p:sldId id="268" r:id="rId10"/>
    <p:sldId id="259" r:id="rId11"/>
  </p:sldIdLst>
  <p:sldSz cx="9144000" cy="5143500" type="screen16x9"/>
  <p:notesSz cx="6858000" cy="9144000"/>
  <p:embeddedFontLst>
    <p:embeddedFont>
      <p:font typeface="Anton" pitchFamily="2" charset="77"/>
      <p:regular r:id="rId13"/>
    </p:embeddedFon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Helvetica Neue" panose="02000503000000020004" pitchFamily="2" charset="0"/>
      <p:regular r:id="rId18"/>
      <p:bold r:id="rId19"/>
      <p:italic r:id="rId20"/>
      <p:boldItalic r:id="rId21"/>
    </p:embeddedFont>
    <p:embeddedFont>
      <p:font typeface="Helvetica Neue Light" panose="02000403000000020004" pitchFamily="2" charset="0"/>
      <p:regular r:id="rId22"/>
      <p:bold r:id="rId23"/>
      <p:italic r:id="rId24"/>
      <p:boldItalic r:id="rId25"/>
    </p:embeddedFont>
    <p:embeddedFont>
      <p:font typeface="Impact" panose="020B0806030902050204" pitchFamily="34" charset="0"/>
      <p:regular r:id="rId26"/>
    </p:embeddedFont>
    <p:embeddedFont>
      <p:font typeface="PT Sans" panose="020B0503020203020204" pitchFamily="34" charset="77"/>
      <p:regular r:id="rId27"/>
      <p:bold r:id="rId28"/>
      <p:italic r:id="rId29"/>
      <p:boldItalic r:id="rId30"/>
    </p:embeddedFont>
    <p:embeddedFont>
      <p:font typeface="Roboto Mono" pitchFamily="49" charset="0"/>
      <p:regular r:id="rId31"/>
      <p:bold r:id="rId32"/>
      <p:italic r:id="rId33"/>
      <p:boldItalic r:id="rId34"/>
    </p:embeddedFont>
    <p:embeddedFont>
      <p:font typeface="Tahoma" panose="020B0604030504040204" pitchFamily="34" charset="0"/>
      <p:regular r:id="rId35"/>
      <p:bold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parna Radhakrishnan - NOAA Affiliate" initials="" lastIdx="4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F4FA"/>
    <a:srgbClr val="F8F5FB"/>
    <a:srgbClr val="FF7B9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68499AB-8580-4E82-9DBC-75A149E48300}">
  <a:tblStyle styleId="{C68499AB-8580-4E82-9DBC-75A149E48300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253"/>
    <p:restoredTop sz="94614"/>
  </p:normalViewPr>
  <p:slideViewPr>
    <p:cSldViewPr snapToGrid="0">
      <p:cViewPr>
        <p:scale>
          <a:sx n="82" d="100"/>
          <a:sy n="82" d="100"/>
        </p:scale>
        <p:origin x="1168" y="7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font" Target="fonts/font14.fntdata"/><Relationship Id="rId39" Type="http://schemas.openxmlformats.org/officeDocument/2006/relationships/viewProps" Target="viewProps.xml"/><Relationship Id="rId21" Type="http://schemas.openxmlformats.org/officeDocument/2006/relationships/font" Target="fonts/font9.fntdata"/><Relationship Id="rId34" Type="http://schemas.openxmlformats.org/officeDocument/2006/relationships/font" Target="fonts/font22.fntdata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font" Target="fonts/font17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12.fntdata"/><Relationship Id="rId32" Type="http://schemas.openxmlformats.org/officeDocument/2006/relationships/font" Target="fonts/font20.fntdata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font" Target="fonts/font16.fntdata"/><Relationship Id="rId36" Type="http://schemas.openxmlformats.org/officeDocument/2006/relationships/font" Target="fonts/font24.fntdata"/><Relationship Id="rId10" Type="http://schemas.openxmlformats.org/officeDocument/2006/relationships/slide" Target="slides/slide7.xml"/><Relationship Id="rId19" Type="http://schemas.openxmlformats.org/officeDocument/2006/relationships/font" Target="fonts/font7.fntdata"/><Relationship Id="rId31" Type="http://schemas.openxmlformats.org/officeDocument/2006/relationships/font" Target="fonts/font19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font" Target="fonts/font15.fntdata"/><Relationship Id="rId30" Type="http://schemas.openxmlformats.org/officeDocument/2006/relationships/font" Target="fonts/font18.fntdata"/><Relationship Id="rId35" Type="http://schemas.openxmlformats.org/officeDocument/2006/relationships/font" Target="fonts/font23.fntdata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33" Type="http://schemas.openxmlformats.org/officeDocument/2006/relationships/font" Target="fonts/font21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8ca394d23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7" name="Google Shape;187;g28ca394d23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8ca394d232_0_5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96" name="Google Shape;196;g28ca394d232_0_5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8ca394d232_0_79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222222"/>
                </a:solidFill>
                <a:highlight>
                  <a:srgbClr val="FFFFFF"/>
                </a:highlight>
              </a:rPr>
              <a:t>The flexibility created by "separation of storage and compute" - there can be one copy of the data and many, many different approaches to computing over it. The data provider can support data-proximate computing without actually becoming a compute provider as well</a:t>
            </a:r>
            <a:endParaRPr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5" name="Google Shape;215;g28ca394d232_0_7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9111971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8ca394d232_0_79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222222"/>
                </a:solidFill>
                <a:highlight>
                  <a:srgbClr val="FFFFFF"/>
                </a:highlight>
              </a:rPr>
              <a:t>The flexibility created by "separation of storage and compute" - there can be one copy of the data and many, many different approaches to computing over it. The data provider can support data-proximate computing without actually becoming a compute provider as well</a:t>
            </a:r>
            <a:endParaRPr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5" name="Google Shape;215;g28ca394d232_0_7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8708387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8ca394d232_0_79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rgbClr val="222222"/>
                </a:solidFill>
                <a:highlight>
                  <a:srgbClr val="FFFFFF"/>
                </a:highlight>
              </a:rPr>
              <a:t>The flexibility created by "separation of storage and compute" - there can be one copy of the data and many, many different approaches to computing over it. The data provider can support data-proximate computing without actually becoming a compute provider as well</a:t>
            </a:r>
            <a:endParaRPr dirty="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15" name="Google Shape;215;g28ca394d232_0_7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1737348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8ca394d232_0_79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222222"/>
                </a:solidFill>
                <a:highlight>
                  <a:srgbClr val="FFFFFF"/>
                </a:highlight>
              </a:rPr>
              <a:t>The flexibility created by "separation of storage and compute" - there can be one copy of the data and many, many different approaches to computing over it. The data provider can support data-proximate computing without actually becoming a compute provider as well</a:t>
            </a:r>
            <a:endParaRPr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5" name="Google Shape;215;g28ca394d232_0_7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405135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8ca394d232_0_79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222222"/>
                </a:solidFill>
                <a:highlight>
                  <a:srgbClr val="FFFFFF"/>
                </a:highlight>
              </a:rPr>
              <a:t>The flexibility created by "separation of storage and compute" - there can be one copy of the data and many, many different approaches to computing over it. The data provider can support data-proximate computing without actually becoming a compute provider as well</a:t>
            </a:r>
            <a:endParaRPr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5" name="Google Shape;215;g28ca394d232_0_7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9642605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28ca394d232_0_2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28ca394d232_0_2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4" name="Google Shape;64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8" name="Google Shape;68;p17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9" name="Google Shape;69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5" name="Google Shape;75;p19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6" name="Google Shape;76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79" name="Google Shape;79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21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83" name="Google Shape;83;p21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4" name="Google Shape;84;p21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5" name="Google Shape;85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88" name="Google Shape;88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3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1" name="Google Shape;91;p23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2" name="Google Shape;92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Subtitle - Flat">
  <p:cSld name="Title &amp; Subtitle - Flat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2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588000"/>
            <a:ext cx="8229606" cy="499949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25"/>
          <p:cNvSpPr txBox="1">
            <a:spLocks noGrp="1"/>
          </p:cNvSpPr>
          <p:nvPr>
            <p:ph type="body" idx="1"/>
          </p:nvPr>
        </p:nvSpPr>
        <p:spPr>
          <a:xfrm>
            <a:off x="649063" y="477306"/>
            <a:ext cx="7593900" cy="69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3575" tIns="53575" rIns="53575" bIns="53575" anchor="ctr" anchorCtr="0">
            <a:norm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5BC"/>
              </a:buClr>
              <a:buSzPts val="3900"/>
              <a:buFont typeface="Impact"/>
              <a:buNone/>
              <a:defRPr sz="3900">
                <a:solidFill>
                  <a:srgbClr val="0075BC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marL="914400" lvl="1" indent="-355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000"/>
              <a:buChar char="○"/>
              <a:defRPr/>
            </a:lvl2pPr>
            <a:lvl3pPr marL="1371600" lvl="2" indent="-355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000"/>
              <a:buChar char="■"/>
              <a:defRPr/>
            </a:lvl3pPr>
            <a:lvl4pPr marL="1828800" lvl="3" indent="-355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  <a:defRPr/>
            </a:lvl4pPr>
            <a:lvl5pPr marL="2286000" lvl="4" indent="-355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000"/>
              <a:buChar char="○"/>
              <a:defRPr/>
            </a:lvl5pPr>
            <a:lvl6pPr marL="2743200" lvl="5" indent="-355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000"/>
              <a:buChar char="■"/>
              <a:defRPr/>
            </a:lvl6pPr>
            <a:lvl7pPr marL="3200400" lvl="6" indent="-355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  <a:defRPr/>
            </a:lvl7pPr>
            <a:lvl8pPr marL="3657600" lvl="7" indent="-355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000"/>
              <a:buChar char="○"/>
              <a:defRPr/>
            </a:lvl8pPr>
            <a:lvl9pPr marL="4114800" lvl="8" indent="-355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0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25"/>
          <p:cNvSpPr txBox="1">
            <a:spLocks noGrp="1"/>
          </p:cNvSpPr>
          <p:nvPr>
            <p:ph type="sldNum" idx="12"/>
          </p:nvPr>
        </p:nvSpPr>
        <p:spPr>
          <a:xfrm>
            <a:off x="4459007" y="4902398"/>
            <a:ext cx="222600" cy="2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3575" tIns="53575" rIns="53575" bIns="53575" anchor="t" anchorCtr="0">
            <a:normAutofit lnSpcReduction="20000"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 Light"/>
              <a:buNone/>
              <a:defRPr sz="8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 Light"/>
              <a:buNone/>
              <a:defRPr sz="8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 Light"/>
              <a:buNone/>
              <a:defRPr sz="8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 Light"/>
              <a:buNone/>
              <a:defRPr sz="8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 Light"/>
              <a:buNone/>
              <a:defRPr sz="8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 Light"/>
              <a:buNone/>
              <a:defRPr sz="8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 Light"/>
              <a:buNone/>
              <a:defRPr sz="8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 Light"/>
              <a:buNone/>
              <a:defRPr sz="8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 Light"/>
              <a:buNone/>
              <a:defRPr sz="8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25"/>
          <p:cNvSpPr txBox="1">
            <a:spLocks noGrp="1"/>
          </p:cNvSpPr>
          <p:nvPr>
            <p:ph type="body" idx="2"/>
          </p:nvPr>
        </p:nvSpPr>
        <p:spPr>
          <a:xfrm>
            <a:off x="630013" y="1112959"/>
            <a:ext cx="5782200" cy="38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3575" tIns="53575" rIns="53575" bIns="53575" anchor="t" anchorCtr="0">
            <a:norm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200"/>
              <a:buFont typeface="Helvetica Neue"/>
              <a:buNone/>
              <a:defRPr sz="22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55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000"/>
              <a:buChar char="○"/>
              <a:defRPr/>
            </a:lvl2pPr>
            <a:lvl3pPr marL="1371600" lvl="2" indent="-355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000"/>
              <a:buChar char="■"/>
              <a:defRPr/>
            </a:lvl3pPr>
            <a:lvl4pPr marL="1828800" lvl="3" indent="-355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  <a:defRPr/>
            </a:lvl4pPr>
            <a:lvl5pPr marL="2286000" lvl="4" indent="-355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000"/>
              <a:buChar char="○"/>
              <a:defRPr/>
            </a:lvl5pPr>
            <a:lvl6pPr marL="2743200" lvl="5" indent="-355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000"/>
              <a:buChar char="■"/>
              <a:defRPr/>
            </a:lvl6pPr>
            <a:lvl7pPr marL="3200400" lvl="6" indent="-355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  <a:defRPr/>
            </a:lvl7pPr>
            <a:lvl8pPr marL="3657600" lvl="7" indent="-355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000"/>
              <a:buChar char="○"/>
              <a:defRPr/>
            </a:lvl8pPr>
            <a:lvl9pPr marL="4114800" lvl="8" indent="-3556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000"/>
              <a:buChar char="■"/>
              <a:defRPr/>
            </a:lvl9pPr>
          </a:lstStyle>
          <a:p>
            <a:endParaRPr/>
          </a:p>
        </p:txBody>
      </p:sp>
      <p:pic>
        <p:nvPicPr>
          <p:cNvPr id="100" name="Google Shape;100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24033" y="4679641"/>
            <a:ext cx="724217" cy="3271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6"/>
          <p:cNvSpPr txBox="1">
            <a:spLocks noGrp="1"/>
          </p:cNvSpPr>
          <p:nvPr>
            <p:ph type="title"/>
          </p:nvPr>
        </p:nvSpPr>
        <p:spPr>
          <a:xfrm>
            <a:off x="838200" y="0"/>
            <a:ext cx="74676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BD2036"/>
              </a:buClr>
              <a:buSzPts val="2800"/>
              <a:buFont typeface="Tahoma"/>
              <a:buNone/>
              <a:defRPr sz="2800" b="1" i="0" u="none" strike="noStrike" cap="none">
                <a:solidFill>
                  <a:srgbClr val="BD2036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9pPr>
          </a:lstStyle>
          <a:p>
            <a:endParaRPr/>
          </a:p>
        </p:txBody>
      </p:sp>
      <p:sp>
        <p:nvSpPr>
          <p:cNvPr id="103" name="Google Shape;103;p26"/>
          <p:cNvSpPr txBox="1">
            <a:spLocks noGrp="1"/>
          </p:cNvSpPr>
          <p:nvPr>
            <p:ph type="body" idx="1"/>
          </p:nvPr>
        </p:nvSpPr>
        <p:spPr>
          <a:xfrm>
            <a:off x="457200" y="800100"/>
            <a:ext cx="8229600" cy="379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431800" algn="l" rtl="0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marL="914400" marR="0" lvl="1" indent="-4064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2pPr>
            <a:lvl3pPr marL="1371600" marR="0" lvl="2" indent="-3810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3pPr>
            <a:lvl4pPr marL="1828800" marR="0" lvl="3" indent="-3556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marL="2286000" marR="0" lvl="4" indent="-3556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marL="2743200" marR="0" lvl="5" indent="-3556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4" name="Google Shape;104;p26"/>
          <p:cNvSpPr txBox="1">
            <a:spLocks noGrp="1"/>
          </p:cNvSpPr>
          <p:nvPr>
            <p:ph type="dt" idx="10"/>
          </p:nvPr>
        </p:nvSpPr>
        <p:spPr>
          <a:xfrm>
            <a:off x="457200" y="4869656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5" name="Google Shape;105;p26"/>
          <p:cNvSpPr txBox="1">
            <a:spLocks noGrp="1"/>
          </p:cNvSpPr>
          <p:nvPr>
            <p:ph type="ftr" idx="11"/>
          </p:nvPr>
        </p:nvSpPr>
        <p:spPr>
          <a:xfrm>
            <a:off x="3124200" y="4869656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6" name="Google Shape;106;p26"/>
          <p:cNvSpPr txBox="1">
            <a:spLocks noGrp="1"/>
          </p:cNvSpPr>
          <p:nvPr>
            <p:ph type="sldNum" idx="12"/>
          </p:nvPr>
        </p:nvSpPr>
        <p:spPr>
          <a:xfrm>
            <a:off x="8229600" y="4857750"/>
            <a:ext cx="914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lnSpcReduction="10000"/>
          </a:bodyPr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 1">
  <p:cSld name="Blank 2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7"/>
          <p:cNvSpPr txBox="1">
            <a:spLocks noGrp="1"/>
          </p:cNvSpPr>
          <p:nvPr>
            <p:ph type="sldNum" idx="12"/>
          </p:nvPr>
        </p:nvSpPr>
        <p:spPr>
          <a:xfrm>
            <a:off x="159098" y="88803"/>
            <a:ext cx="170100" cy="1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sp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9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5" name="Google Shape;115;p29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6" name="Google Shape;116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1">
  <p:cSld name="TITLE_AND_BODY_1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3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0" name="Google Shape;120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1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25000" lnSpcReduction="20000"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 1">
  <p:cSld name="Blank 2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1"/>
          <p:cNvSpPr txBox="1">
            <a:spLocks noGrp="1"/>
          </p:cNvSpPr>
          <p:nvPr>
            <p:ph type="sldNum" idx="12"/>
          </p:nvPr>
        </p:nvSpPr>
        <p:spPr>
          <a:xfrm>
            <a:off x="159098" y="88803"/>
            <a:ext cx="170100" cy="1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sp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3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6" name="Google Shape;126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Bullets 1">
  <p:cSld name="Title &amp; Bullets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33"/>
          <p:cNvSpPr txBox="1">
            <a:spLocks noGrp="1"/>
          </p:cNvSpPr>
          <p:nvPr>
            <p:ph type="body" idx="1"/>
          </p:nvPr>
        </p:nvSpPr>
        <p:spPr>
          <a:xfrm>
            <a:off x="633413" y="1181100"/>
            <a:ext cx="7877100" cy="34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rmAutofit/>
          </a:bodyPr>
          <a:lstStyle>
            <a:lvl1pPr marL="457200" lvl="0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●"/>
              <a:defRPr/>
            </a:lvl1pPr>
            <a:lvl2pPr marL="914400" lvl="1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○"/>
              <a:defRPr/>
            </a:lvl2pPr>
            <a:lvl3pPr marL="1371600" lvl="2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3pPr>
            <a:lvl4pPr marL="1828800" lvl="3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●"/>
              <a:defRPr/>
            </a:lvl4pPr>
            <a:lvl5pPr marL="2286000" lvl="4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○"/>
              <a:defRPr/>
            </a:lvl5pPr>
            <a:lvl6pPr marL="2743200" lvl="5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6pPr>
            <a:lvl7pPr marL="3200400" lvl="6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●"/>
              <a:defRPr/>
            </a:lvl7pPr>
            <a:lvl8pPr marL="3657600" lvl="7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○"/>
              <a:defRPr/>
            </a:lvl8pPr>
            <a:lvl9pPr marL="4114800" lvl="8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9pPr>
          </a:lstStyle>
          <a:p>
            <a:endParaRPr/>
          </a:p>
        </p:txBody>
      </p:sp>
      <p:sp>
        <p:nvSpPr>
          <p:cNvPr id="129" name="Google Shape;129;p33"/>
          <p:cNvSpPr txBox="1">
            <a:spLocks noGrp="1"/>
          </p:cNvSpPr>
          <p:nvPr>
            <p:ph type="body" idx="2"/>
          </p:nvPr>
        </p:nvSpPr>
        <p:spPr>
          <a:xfrm>
            <a:off x="633413" y="380250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rmAutofit/>
          </a:bodyPr>
          <a:lstStyle>
            <a:lvl1pPr marL="45720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B71"/>
              </a:buClr>
              <a:buSzPts val="4200"/>
              <a:buFont typeface="Anton"/>
              <a:buNone/>
              <a:defRPr sz="4200">
                <a:solidFill>
                  <a:srgbClr val="003B71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L="914400" lvl="1" indent="-2603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500"/>
              <a:buChar char="○"/>
              <a:defRPr/>
            </a:lvl2pPr>
            <a:lvl3pPr marL="1371600" lvl="2" indent="-2603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500"/>
              <a:buChar char="■"/>
              <a:defRPr/>
            </a:lvl3pPr>
            <a:lvl4pPr marL="1828800" lvl="3" indent="-2603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500"/>
              <a:buChar char="●"/>
              <a:defRPr/>
            </a:lvl4pPr>
            <a:lvl5pPr marL="2286000" lvl="4" indent="-2603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500"/>
              <a:buChar char="○"/>
              <a:defRPr/>
            </a:lvl5pPr>
            <a:lvl6pPr marL="2743200" lvl="5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6pPr>
            <a:lvl7pPr marL="3200400" lvl="6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●"/>
              <a:defRPr/>
            </a:lvl7pPr>
            <a:lvl8pPr marL="3657600" lvl="7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○"/>
              <a:defRPr/>
            </a:lvl8pPr>
            <a:lvl9pPr marL="4114800" lvl="8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9pPr>
          </a:lstStyle>
          <a:p>
            <a:endParaRPr/>
          </a:p>
        </p:txBody>
      </p:sp>
      <p:sp>
        <p:nvSpPr>
          <p:cNvPr id="130" name="Google Shape;130;p33"/>
          <p:cNvSpPr txBox="1">
            <a:spLocks noGrp="1"/>
          </p:cNvSpPr>
          <p:nvPr>
            <p:ph type="sldNum" idx="12"/>
          </p:nvPr>
        </p:nvSpPr>
        <p:spPr>
          <a:xfrm>
            <a:off x="158349" y="88803"/>
            <a:ext cx="170100" cy="1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sp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bg>
      <p:bgPr>
        <a:solidFill>
          <a:srgbClr val="FFFFFF"/>
        </a:solidFill>
        <a:effectLst/>
      </p:bgPr>
    </p:bg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4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34"/>
          <p:cNvSpPr txBox="1">
            <a:spLocks noGrp="1"/>
          </p:cNvSpPr>
          <p:nvPr>
            <p:ph type="body" idx="1"/>
          </p:nvPr>
        </p:nvSpPr>
        <p:spPr>
          <a:xfrm>
            <a:off x="628650" y="1363266"/>
            <a:ext cx="7886700" cy="30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34" name="Google Shape;134;p3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et contenu" type="obj">
  <p:cSld name="OBJECT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5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" name="Google Shape;137;p35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8" name="Google Shape;138;p3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9" name="Google Shape;139;p3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0" name="Google Shape;140;p3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- Top">
  <p:cSld name="TITLE_AND_BODY_2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6"/>
          <p:cNvSpPr txBox="1">
            <a:spLocks noGrp="1"/>
          </p:cNvSpPr>
          <p:nvPr>
            <p:ph type="title"/>
          </p:nvPr>
        </p:nvSpPr>
        <p:spPr>
          <a:xfrm>
            <a:off x="633413" y="380250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B71"/>
              </a:buClr>
              <a:buSzPts val="7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B71"/>
              </a:buClr>
              <a:buSzPts val="7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B71"/>
              </a:buClr>
              <a:buSzPts val="7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B71"/>
              </a:buClr>
              <a:buSzPts val="7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B71"/>
              </a:buClr>
              <a:buSzPts val="7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B71"/>
              </a:buClr>
              <a:buSzPts val="7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B71"/>
              </a:buClr>
              <a:buSzPts val="7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B71"/>
              </a:buClr>
              <a:buSzPts val="7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B71"/>
              </a:buClr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36"/>
          <p:cNvSpPr txBox="1">
            <a:spLocks noGrp="1"/>
          </p:cNvSpPr>
          <p:nvPr>
            <p:ph type="sldNum" idx="12"/>
          </p:nvPr>
        </p:nvSpPr>
        <p:spPr>
          <a:xfrm>
            <a:off x="157599" y="88803"/>
            <a:ext cx="170100" cy="1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sp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&amp; Subtitle">
  <p:cSld name="TITLE_1">
    <p:bg>
      <p:bgPr>
        <a:solidFill>
          <a:srgbClr val="2F226E"/>
        </a:solid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7"/>
          <p:cNvSpPr txBox="1">
            <a:spLocks noGrp="1"/>
          </p:cNvSpPr>
          <p:nvPr>
            <p:ph type="body" idx="1"/>
          </p:nvPr>
        </p:nvSpPr>
        <p:spPr>
          <a:xfrm>
            <a:off x="666750" y="4046361"/>
            <a:ext cx="7810500" cy="59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rmAutofit/>
          </a:bodyPr>
          <a:lstStyle>
            <a:lvl1pPr marL="45720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nton"/>
              <a:buNone/>
              <a:defRPr sz="20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L="91440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nton"/>
              <a:buNone/>
              <a:defRPr sz="20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defRPr>
            </a:lvl2pPr>
            <a:lvl3pPr marL="137160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nton"/>
              <a:buNone/>
              <a:defRPr sz="20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defRPr>
            </a:lvl3pPr>
            <a:lvl4pPr marL="182880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nton"/>
              <a:buNone/>
              <a:defRPr sz="20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defRPr>
            </a:lvl4pPr>
            <a:lvl5pPr marL="228600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nton"/>
              <a:buNone/>
              <a:defRPr sz="20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defRPr>
            </a:lvl5pPr>
            <a:lvl6pPr marL="2743200" lvl="5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6pPr>
            <a:lvl7pPr marL="3200400" lvl="6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●"/>
              <a:defRPr/>
            </a:lvl7pPr>
            <a:lvl8pPr marL="3657600" lvl="7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○"/>
              <a:defRPr/>
            </a:lvl8pPr>
            <a:lvl9pPr marL="4114800" lvl="8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9pPr>
          </a:lstStyle>
          <a:p>
            <a:endParaRPr/>
          </a:p>
        </p:txBody>
      </p:sp>
      <p:pic>
        <p:nvPicPr>
          <p:cNvPr id="146" name="Google Shape;146;p37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32894" y="888620"/>
            <a:ext cx="4078213" cy="2543322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37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70100" cy="1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sp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0" name="Google Shape;150;p3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3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54" name="Google Shape;154;p39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55" name="Google Shape;155;p3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41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61" name="Google Shape;161;p41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62" name="Google Shape;162;p4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42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65" name="Google Shape;165;p4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43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endParaRPr sz="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43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69" name="Google Shape;169;p43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70" name="Google Shape;170;p43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1" name="Google Shape;171;p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44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174" name="Google Shape;174;p4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45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77" name="Google Shape;177;p45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8" name="Google Shape;178;p4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4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Bullets">
  <p:cSld name="Title &amp; Bullets 2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47"/>
          <p:cNvSpPr txBox="1">
            <a:spLocks noGrp="1"/>
          </p:cNvSpPr>
          <p:nvPr>
            <p:ph type="body" idx="1"/>
          </p:nvPr>
        </p:nvSpPr>
        <p:spPr>
          <a:xfrm>
            <a:off x="633413" y="1181100"/>
            <a:ext cx="7877100" cy="34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rmAutofit/>
          </a:bodyPr>
          <a:lstStyle>
            <a:lvl1pPr marL="457200" lvl="0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●"/>
              <a:defRPr/>
            </a:lvl1pPr>
            <a:lvl2pPr marL="914400" lvl="1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○"/>
              <a:defRPr/>
            </a:lvl2pPr>
            <a:lvl3pPr marL="1371600" lvl="2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3pPr>
            <a:lvl4pPr marL="1828800" lvl="3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●"/>
              <a:defRPr/>
            </a:lvl4pPr>
            <a:lvl5pPr marL="2286000" lvl="4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○"/>
              <a:defRPr/>
            </a:lvl5pPr>
            <a:lvl6pPr marL="2743200" lvl="5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6pPr>
            <a:lvl7pPr marL="3200400" lvl="6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●"/>
              <a:defRPr/>
            </a:lvl7pPr>
            <a:lvl8pPr marL="3657600" lvl="7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○"/>
              <a:defRPr/>
            </a:lvl8pPr>
            <a:lvl9pPr marL="4114800" lvl="8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9pPr>
          </a:lstStyle>
          <a:p>
            <a:endParaRPr/>
          </a:p>
        </p:txBody>
      </p:sp>
      <p:sp>
        <p:nvSpPr>
          <p:cNvPr id="183" name="Google Shape;183;p47"/>
          <p:cNvSpPr txBox="1">
            <a:spLocks noGrp="1"/>
          </p:cNvSpPr>
          <p:nvPr>
            <p:ph type="body" idx="2"/>
          </p:nvPr>
        </p:nvSpPr>
        <p:spPr>
          <a:xfrm>
            <a:off x="633413" y="380250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rmAutofit/>
          </a:bodyPr>
          <a:lstStyle>
            <a:lvl1pPr marL="45720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B71"/>
              </a:buClr>
              <a:buSzPts val="4200"/>
              <a:buFont typeface="Anton"/>
              <a:buNone/>
              <a:defRPr sz="4200">
                <a:solidFill>
                  <a:srgbClr val="003B71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L="914400" lvl="1" indent="-2603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500"/>
              <a:buChar char="○"/>
              <a:defRPr/>
            </a:lvl2pPr>
            <a:lvl3pPr marL="1371600" lvl="2" indent="-2603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500"/>
              <a:buChar char="■"/>
              <a:defRPr/>
            </a:lvl3pPr>
            <a:lvl4pPr marL="1828800" lvl="3" indent="-2603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500"/>
              <a:buChar char="●"/>
              <a:defRPr/>
            </a:lvl4pPr>
            <a:lvl5pPr marL="2286000" lvl="4" indent="-2603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500"/>
              <a:buChar char="○"/>
              <a:defRPr/>
            </a:lvl5pPr>
            <a:lvl6pPr marL="2743200" lvl="5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6pPr>
            <a:lvl7pPr marL="3200400" lvl="6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●"/>
              <a:defRPr/>
            </a:lvl7pPr>
            <a:lvl8pPr marL="3657600" lvl="7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○"/>
              <a:defRPr/>
            </a:lvl8pPr>
            <a:lvl9pPr marL="4114800" lvl="8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9pPr>
          </a:lstStyle>
          <a:p>
            <a:endParaRPr/>
          </a:p>
        </p:txBody>
      </p:sp>
      <p:sp>
        <p:nvSpPr>
          <p:cNvPr id="184" name="Google Shape;184;p47"/>
          <p:cNvSpPr txBox="1">
            <a:spLocks noGrp="1"/>
          </p:cNvSpPr>
          <p:nvPr>
            <p:ph type="sldNum" idx="12"/>
          </p:nvPr>
        </p:nvSpPr>
        <p:spPr>
          <a:xfrm>
            <a:off x="158349" y="88803"/>
            <a:ext cx="170100" cy="1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sp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8.xml"/><Relationship Id="rId18" Type="http://schemas.openxmlformats.org/officeDocument/2006/relationships/slideLayout" Target="../slideLayouts/slideLayout43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42.xml"/><Relationship Id="rId2" Type="http://schemas.openxmlformats.org/officeDocument/2006/relationships/slideLayout" Target="../slideLayouts/slideLayout27.xml"/><Relationship Id="rId16" Type="http://schemas.openxmlformats.org/officeDocument/2006/relationships/slideLayout" Target="../slideLayouts/slideLayout41.xml"/><Relationship Id="rId20" Type="http://schemas.openxmlformats.org/officeDocument/2006/relationships/theme" Target="../theme/theme3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5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35.xml"/><Relationship Id="rId19" Type="http://schemas.openxmlformats.org/officeDocument/2006/relationships/slideLayout" Target="../slideLayouts/slideLayout44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" name="Google Shape;111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" name="Google Shape;112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  <p:sldLayoutId id="2147483690" r:id="rId18"/>
    <p:sldLayoutId id="2147483691" r:id="rId1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pangeo.io/about.html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wcrp-osc2023.org/side-event-ll04" TargetMode="Externa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gif"/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11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12.png"/><Relationship Id="rId5" Type="http://schemas.openxmlformats.org/officeDocument/2006/relationships/image" Target="../media/image4.png"/><Relationship Id="rId4" Type="http://schemas.openxmlformats.org/officeDocument/2006/relationships/image" Target="../media/image11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esgf-world.s3.amazonaws.com/index.html" TargetMode="External"/><Relationship Id="rId13" Type="http://schemas.openxmlformats.org/officeDocument/2006/relationships/hyperlink" Target="https://pangeo.io/collaborators.html#collaborators" TargetMode="External"/><Relationship Id="rId3" Type="http://schemas.openxmlformats.org/officeDocument/2006/relationships/image" Target="../media/image11.jpg"/><Relationship Id="rId7" Type="http://schemas.openxmlformats.org/officeDocument/2006/relationships/hyperlink" Target="https://cmip6-pds.s3.amazonaws.com/index.html#CMIP6/" TargetMode="External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14.png"/><Relationship Id="rId11" Type="http://schemas.openxmlformats.org/officeDocument/2006/relationships/image" Target="../media/image16.png"/><Relationship Id="rId5" Type="http://schemas.openxmlformats.org/officeDocument/2006/relationships/image" Target="../media/image13.png"/><Relationship Id="rId15" Type="http://schemas.openxmlformats.org/officeDocument/2006/relationships/image" Target="../media/image18.png"/><Relationship Id="rId10" Type="http://schemas.openxmlformats.org/officeDocument/2006/relationships/image" Target="../media/image15.png"/><Relationship Id="rId4" Type="http://schemas.openxmlformats.org/officeDocument/2006/relationships/image" Target="../media/image4.png"/><Relationship Id="rId9" Type="http://schemas.openxmlformats.org/officeDocument/2006/relationships/image" Target="../media/image10.png"/><Relationship Id="rId14" Type="http://schemas.openxmlformats.org/officeDocument/2006/relationships/hyperlink" Target="https://pangeo-data.github.io/pangeo-cmip6-cloud/requesting_data.html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cmip6-nc.s3.us-east-2.amazonaws.com/esgf-world.json" TargetMode="External"/><Relationship Id="rId13" Type="http://schemas.openxmlformats.org/officeDocument/2006/relationships/image" Target="../media/image10.png"/><Relationship Id="rId3" Type="http://schemas.openxmlformats.org/officeDocument/2006/relationships/image" Target="../media/image11.jpg"/><Relationship Id="rId7" Type="http://schemas.openxmlformats.org/officeDocument/2006/relationships/hyperlink" Target="https://pangeo-data.github.io/pangeo-cmip6-cloud/pangeo_catalog.html" TargetMode="External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hyperlink" Target="https://gallery.pangeo.io/repos/pangeo-gallery/cmip6/intake_ESM_example.html" TargetMode="External"/><Relationship Id="rId4" Type="http://schemas.openxmlformats.org/officeDocument/2006/relationships/image" Target="../media/image4.png"/><Relationship Id="rId9" Type="http://schemas.openxmlformats.org/officeDocument/2006/relationships/hyperlink" Target="https://intake-esm.readthedocs.io/en/stable/tutorials/loading-cmip6-data.html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10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jbusecke/xMIP" TargetMode="External"/><Relationship Id="rId3" Type="http://schemas.openxmlformats.org/officeDocument/2006/relationships/hyperlink" Target="https://github.com/pangeo-data/pangeo-cmip6-cloud/issues" TargetMode="External"/><Relationship Id="rId7" Type="http://schemas.openxmlformats.org/officeDocument/2006/relationships/hyperlink" Target="https://pangeo-data.github.io/pangeo-cmip6-cloud/pangeo_catalog.html" TargetMode="External"/><Relationship Id="rId12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pangeo-data.github.io/pangeo-cmip6-cloud/" TargetMode="External"/><Relationship Id="rId11" Type="http://schemas.openxmlformats.org/officeDocument/2006/relationships/image" Target="../media/image4.png"/><Relationship Id="rId5" Type="http://schemas.openxmlformats.org/officeDocument/2006/relationships/hyperlink" Target="https://pangeo-forge.org/" TargetMode="External"/><Relationship Id="rId10" Type="http://schemas.openxmlformats.org/officeDocument/2006/relationships/hyperlink" Target="https://pangeo-data.github.io/pangeo-cmip6-cloud/licensing_citation.html#data-citations" TargetMode="External"/><Relationship Id="rId4" Type="http://schemas.openxmlformats.org/officeDocument/2006/relationships/hyperlink" Target="https://discourse.pangeo.io/" TargetMode="External"/><Relationship Id="rId9" Type="http://schemas.openxmlformats.org/officeDocument/2006/relationships/hyperlink" Target="https://pangeo-data.github.io/pangeo-cmip6-cloud/presentation.htm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48"/>
          <p:cNvSpPr txBox="1">
            <a:spLocks noGrp="1"/>
          </p:cNvSpPr>
          <p:nvPr>
            <p:ph type="ctrTitle"/>
          </p:nvPr>
        </p:nvSpPr>
        <p:spPr>
          <a:xfrm>
            <a:off x="5950" y="129053"/>
            <a:ext cx="9138300" cy="7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914400" lvl="0" indent="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D2036"/>
              </a:buClr>
              <a:buSzPts val="700"/>
              <a:buFont typeface="Calibri"/>
              <a:buNone/>
            </a:pPr>
            <a:r>
              <a:rPr lang="en" sz="3000">
                <a:solidFill>
                  <a:srgbClr val="BD2036"/>
                </a:solidFill>
                <a:latin typeface="Calibri"/>
                <a:ea typeface="Calibri"/>
                <a:cs typeface="Calibri"/>
                <a:sym typeface="Calibri"/>
              </a:rPr>
              <a:t>  Pangeo, an open-science non-fiction</a:t>
            </a:r>
            <a:endParaRPr sz="3000">
              <a:solidFill>
                <a:srgbClr val="BD203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p48"/>
          <p:cNvSpPr txBox="1">
            <a:spLocks noGrp="1"/>
          </p:cNvSpPr>
          <p:nvPr>
            <p:ph type="subTitle" idx="4294967295"/>
          </p:nvPr>
        </p:nvSpPr>
        <p:spPr>
          <a:xfrm>
            <a:off x="-81825" y="1532394"/>
            <a:ext cx="9144000" cy="20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5BC"/>
              </a:buClr>
              <a:buSzPts val="300"/>
              <a:buFont typeface="Arial"/>
              <a:buNone/>
            </a:pPr>
            <a:r>
              <a:rPr lang="en" sz="2400" b="0" i="0" u="none" strike="noStrike" cap="none">
                <a:solidFill>
                  <a:srgbClr val="0075BC"/>
                </a:solidFill>
                <a:latin typeface="Calibri"/>
                <a:ea typeface="Calibri"/>
                <a:cs typeface="Calibri"/>
                <a:sym typeface="Calibri"/>
              </a:rPr>
              <a:t>Aparna Radhakrishnan</a:t>
            </a:r>
            <a:endParaRPr sz="2400" b="0" i="0" u="none" strike="noStrike" cap="none">
              <a:solidFill>
                <a:srgbClr val="0075B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5BC"/>
              </a:buClr>
              <a:buSzPts val="300"/>
              <a:buFont typeface="Arial"/>
              <a:buNone/>
            </a:pPr>
            <a:r>
              <a:rPr lang="en" sz="2100" b="0" i="0" u="none" strike="noStrike" cap="none">
                <a:solidFill>
                  <a:srgbClr val="0075BC"/>
                </a:solidFill>
                <a:latin typeface="Calibri"/>
                <a:ea typeface="Calibri"/>
                <a:cs typeface="Calibri"/>
                <a:sym typeface="Calibri"/>
              </a:rPr>
              <a:t>On behalf of the</a:t>
            </a:r>
            <a:endParaRPr sz="2100" b="0" i="0" u="none" strike="noStrike" cap="none">
              <a:solidFill>
                <a:srgbClr val="0075B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5BC"/>
              </a:buClr>
              <a:buSzPts val="300"/>
              <a:buFont typeface="Arial"/>
              <a:buNone/>
            </a:pPr>
            <a:r>
              <a:rPr lang="en" sz="2100" b="1">
                <a:solidFill>
                  <a:srgbClr val="0075BC"/>
                </a:solidFill>
                <a:latin typeface="Calibri"/>
                <a:ea typeface="Calibri"/>
                <a:cs typeface="Calibri"/>
                <a:sym typeface="Calibri"/>
              </a:rPr>
              <a:t>PANGEO</a:t>
            </a:r>
            <a:endParaRPr sz="2100" b="1">
              <a:solidFill>
                <a:srgbClr val="0075B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74320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</a:pPr>
            <a:r>
              <a:rPr lang="en" sz="21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https://pangeo.io/about.html</a:t>
            </a:r>
            <a:endParaRPr sz="2100" b="0" i="0" u="none" strike="noStrike" cap="none">
              <a:solidFill>
                <a:srgbClr val="0075B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1" name="Google Shape;191;p4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25147" y="4303275"/>
            <a:ext cx="1360818" cy="339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48"/>
          <p:cNvSpPr/>
          <p:nvPr/>
        </p:nvSpPr>
        <p:spPr>
          <a:xfrm>
            <a:off x="1535350" y="4009913"/>
            <a:ext cx="5927100" cy="801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WCRP Open Science Conference 2023, Rwanda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Session: </a:t>
            </a:r>
            <a:r>
              <a:rPr lang="en" u="sng">
                <a:solidFill>
                  <a:schemeClr val="hlink"/>
                </a:solidFill>
                <a:hlinkClick r:id="rId5"/>
              </a:rPr>
              <a:t>LL04 - CMIP and CORDEX Analysis and Evaluation Tools</a:t>
            </a:r>
            <a:endParaRPr/>
          </a:p>
        </p:txBody>
      </p:sp>
      <p:pic>
        <p:nvPicPr>
          <p:cNvPr id="193" name="Google Shape;193;p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7575" y="4072075"/>
            <a:ext cx="727309" cy="80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9302" y="812240"/>
            <a:ext cx="1506739" cy="1396704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49"/>
          <p:cNvSpPr txBox="1">
            <a:spLocks noGrp="1"/>
          </p:cNvSpPr>
          <p:nvPr>
            <p:ph type="title"/>
          </p:nvPr>
        </p:nvSpPr>
        <p:spPr>
          <a:xfrm>
            <a:off x="349302" y="126529"/>
            <a:ext cx="2869500" cy="3715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 b="1" dirty="0">
                <a:latin typeface="Arial"/>
                <a:ea typeface="Arial"/>
                <a:cs typeface="Arial"/>
                <a:sym typeface="Arial"/>
              </a:rPr>
              <a:t>Students</a:t>
            </a:r>
            <a:endParaRPr sz="2400" b="1" dirty="0"/>
          </a:p>
        </p:txBody>
      </p:sp>
      <p:pic>
        <p:nvPicPr>
          <p:cNvPr id="202" name="Google Shape;202;p4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809981" y="954050"/>
            <a:ext cx="1122075" cy="1122075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49"/>
          <p:cNvSpPr/>
          <p:nvPr/>
        </p:nvSpPr>
        <p:spPr>
          <a:xfrm>
            <a:off x="109032" y="2450686"/>
            <a:ext cx="2995676" cy="5715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dirty="0">
                <a:solidFill>
                  <a:schemeClr val="dk1"/>
                </a:solidFill>
              </a:rPr>
              <a:t>I</a:t>
            </a:r>
            <a:r>
              <a:rPr lang="en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want to apply ML on </a:t>
            </a:r>
            <a:r>
              <a:rPr lang="en" dirty="0">
                <a:solidFill>
                  <a:schemeClr val="dk1"/>
                </a:solidFill>
              </a:rPr>
              <a:t>CMIP</a:t>
            </a:r>
            <a:r>
              <a:rPr lang="en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models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208" name="Google Shape;208;p49"/>
          <p:cNvSpPr/>
          <p:nvPr/>
        </p:nvSpPr>
        <p:spPr>
          <a:xfrm>
            <a:off x="109032" y="3263929"/>
            <a:ext cx="2995676" cy="571500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dirty="0">
                <a:solidFill>
                  <a:schemeClr val="dk1"/>
                </a:solidFill>
              </a:rPr>
              <a:t>Ease of analyzing big data</a:t>
            </a:r>
            <a:endParaRPr sz="1600" b="1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49"/>
          <p:cNvSpPr txBox="1"/>
          <p:nvPr/>
        </p:nvSpPr>
        <p:spPr>
          <a:xfrm>
            <a:off x="2991065" y="4869600"/>
            <a:ext cx="2869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 err="1"/>
              <a:t>A.Radhakrishnan</a:t>
            </a:r>
            <a:r>
              <a:rPr lang="en" sz="800" dirty="0"/>
              <a:t>, </a:t>
            </a:r>
            <a:r>
              <a:rPr lang="en" sz="800" dirty="0" err="1"/>
              <a:t>Pangeo</a:t>
            </a:r>
            <a:r>
              <a:rPr lang="en" sz="800" dirty="0"/>
              <a:t>, WCRP OSC 2023</a:t>
            </a:r>
            <a:endParaRPr sz="800" dirty="0"/>
          </a:p>
        </p:txBody>
      </p:sp>
      <p:pic>
        <p:nvPicPr>
          <p:cNvPr id="211" name="Google Shape;211;p4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653023" y="4660400"/>
            <a:ext cx="1435350" cy="358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2375" y="4622825"/>
            <a:ext cx="453855" cy="5004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99;p49">
            <a:extLst>
              <a:ext uri="{FF2B5EF4-FFF2-40B4-BE49-F238E27FC236}">
                <a16:creationId xmlns:a16="http://schemas.microsoft.com/office/drawing/2014/main" id="{7B13EAF6-3BF6-7C2F-86E7-80F4BE4FDBC2}"/>
              </a:ext>
            </a:extLst>
          </p:cNvPr>
          <p:cNvSpPr txBox="1">
            <a:spLocks/>
          </p:cNvSpPr>
          <p:nvPr/>
        </p:nvSpPr>
        <p:spPr>
          <a:xfrm>
            <a:off x="3743128" y="106019"/>
            <a:ext cx="2054733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1100"/>
              <a:buFont typeface="Arial"/>
              <a:buNone/>
            </a:pPr>
            <a:r>
              <a:rPr lang="en-US" sz="2400" b="1" dirty="0">
                <a:latin typeface="Arial"/>
                <a:ea typeface="Arial"/>
                <a:cs typeface="Arial"/>
                <a:sym typeface="Arial"/>
              </a:rPr>
              <a:t>Researchers</a:t>
            </a:r>
            <a:endParaRPr lang="en-US" sz="24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0C5DAB6-96FB-C977-4225-E0B61F0712A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58406" y="584695"/>
            <a:ext cx="2869500" cy="1710875"/>
          </a:xfrm>
          <a:prstGeom prst="rect">
            <a:avLst/>
          </a:prstGeom>
        </p:spPr>
      </p:pic>
      <p:sp>
        <p:nvSpPr>
          <p:cNvPr id="8" name="Google Shape;206;p49">
            <a:extLst>
              <a:ext uri="{FF2B5EF4-FFF2-40B4-BE49-F238E27FC236}">
                <a16:creationId xmlns:a16="http://schemas.microsoft.com/office/drawing/2014/main" id="{71B7194A-0C66-B15E-AE64-1A279A6D3ADE}"/>
              </a:ext>
            </a:extLst>
          </p:cNvPr>
          <p:cNvSpPr/>
          <p:nvPr/>
        </p:nvSpPr>
        <p:spPr>
          <a:xfrm>
            <a:off x="3321095" y="2341770"/>
            <a:ext cx="2806811" cy="880043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dirty="0">
                <a:solidFill>
                  <a:schemeClr val="dk1"/>
                </a:solidFill>
              </a:rPr>
              <a:t>Wonder if I could reproduce this figure from IPCC Chapter 9 and extend it?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9" name="Google Shape;208;p49">
            <a:extLst>
              <a:ext uri="{FF2B5EF4-FFF2-40B4-BE49-F238E27FC236}">
                <a16:creationId xmlns:a16="http://schemas.microsoft.com/office/drawing/2014/main" id="{484074C2-9E7F-3AE0-461D-313A5A40573D}"/>
              </a:ext>
            </a:extLst>
          </p:cNvPr>
          <p:cNvSpPr/>
          <p:nvPr/>
        </p:nvSpPr>
        <p:spPr>
          <a:xfrm>
            <a:off x="3321095" y="3291431"/>
            <a:ext cx="2806811" cy="571500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Analysis Reproducibility</a:t>
            </a:r>
            <a:endParaRPr sz="1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D76067-94DC-7E1D-A927-EB9556EE4EE1}"/>
              </a:ext>
            </a:extLst>
          </p:cNvPr>
          <p:cNvSpPr txBox="1"/>
          <p:nvPr/>
        </p:nvSpPr>
        <p:spPr>
          <a:xfrm>
            <a:off x="6457950" y="29328"/>
            <a:ext cx="242435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dk1"/>
                </a:solidFill>
              </a:rPr>
              <a:t>Diverse audience</a:t>
            </a:r>
          </a:p>
          <a:p>
            <a:r>
              <a:rPr lang="en-US" sz="2000" b="1" dirty="0">
                <a:solidFill>
                  <a:schemeClr val="dk1"/>
                </a:solidFill>
              </a:rPr>
              <a:t>Decision makers</a:t>
            </a:r>
          </a:p>
          <a:p>
            <a:r>
              <a:rPr lang="en-US" sz="2000" b="1" dirty="0">
                <a:solidFill>
                  <a:schemeClr val="dk1"/>
                </a:solidFill>
              </a:rPr>
              <a:t>Climate impact</a:t>
            </a:r>
          </a:p>
          <a:p>
            <a:r>
              <a:rPr lang="en-US" sz="2000" b="1" dirty="0">
                <a:solidFill>
                  <a:schemeClr val="dk1"/>
                </a:solidFill>
              </a:rPr>
              <a:t>Regional modeling</a:t>
            </a:r>
          </a:p>
          <a:p>
            <a:endParaRPr lang="en-US" sz="2000" b="1" dirty="0">
              <a:solidFill>
                <a:schemeClr val="dk1"/>
              </a:solidFill>
            </a:endParaRPr>
          </a:p>
          <a:p>
            <a:r>
              <a:rPr lang="en-US" sz="2000" b="1" dirty="0">
                <a:solidFill>
                  <a:schemeClr val="dk1"/>
                </a:solidFill>
              </a:rPr>
              <a:t>Many more..</a:t>
            </a:r>
          </a:p>
          <a:p>
            <a:endParaRPr lang="en-US" sz="2000" dirty="0"/>
          </a:p>
        </p:txBody>
      </p:sp>
      <p:sp>
        <p:nvSpPr>
          <p:cNvPr id="13" name="Google Shape;208;p49">
            <a:extLst>
              <a:ext uri="{FF2B5EF4-FFF2-40B4-BE49-F238E27FC236}">
                <a16:creationId xmlns:a16="http://schemas.microsoft.com/office/drawing/2014/main" id="{B60F212F-41F5-D6D8-D501-772D2731EFF0}"/>
              </a:ext>
            </a:extLst>
          </p:cNvPr>
          <p:cNvSpPr/>
          <p:nvPr/>
        </p:nvSpPr>
        <p:spPr>
          <a:xfrm>
            <a:off x="6232158" y="3273549"/>
            <a:ext cx="2911841" cy="777456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Separation of Data storage and compute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dirty="0"/>
              <a:t>Democratizing access </a:t>
            </a:r>
            <a:endParaRPr sz="1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206;p49">
            <a:extLst>
              <a:ext uri="{FF2B5EF4-FFF2-40B4-BE49-F238E27FC236}">
                <a16:creationId xmlns:a16="http://schemas.microsoft.com/office/drawing/2014/main" id="{9FFD3206-B7EF-20BD-38D2-E204373E5BD6}"/>
              </a:ext>
            </a:extLst>
          </p:cNvPr>
          <p:cNvSpPr/>
          <p:nvPr/>
        </p:nvSpPr>
        <p:spPr>
          <a:xfrm>
            <a:off x="6337189" y="2255713"/>
            <a:ext cx="2599633" cy="880043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dirty="0">
                <a:solidFill>
                  <a:schemeClr val="dk1"/>
                </a:solidFill>
              </a:rPr>
              <a:t>Usable and scalable ways to apply compute?</a:t>
            </a:r>
            <a:endParaRPr dirty="0">
              <a:solidFill>
                <a:schemeClr val="dk1"/>
              </a:solidFill>
            </a:endParaRPr>
          </a:p>
        </p:txBody>
      </p:sp>
      <p:pic>
        <p:nvPicPr>
          <p:cNvPr id="1026" name="Picture 2" descr="Hourglass Gif Animation download page | Jimphic Designs">
            <a:extLst>
              <a:ext uri="{FF2B5EF4-FFF2-40B4-BE49-F238E27FC236}">
                <a16:creationId xmlns:a16="http://schemas.microsoft.com/office/drawing/2014/main" id="{22B06CA3-6711-DD6B-3CA9-0C5FD14EC7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8122" y="3888839"/>
            <a:ext cx="1015386" cy="1015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50"/>
          <p:cNvSpPr txBox="1">
            <a:spLocks noGrp="1"/>
          </p:cNvSpPr>
          <p:nvPr>
            <p:ph type="sldNum" idx="12"/>
          </p:nvPr>
        </p:nvSpPr>
        <p:spPr>
          <a:xfrm>
            <a:off x="59381" y="33301"/>
            <a:ext cx="63900" cy="1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</a:pPr>
            <a:fld id="{00000000-1234-1234-1234-123412341234}" type="slidenum">
              <a:rPr lang="en"/>
              <a:t>3</a:t>
            </a:fld>
            <a:endParaRPr sz="4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3" name="Google Shape;223;p50"/>
          <p:cNvPicPr preferRelativeResize="0"/>
          <p:nvPr/>
        </p:nvPicPr>
        <p:blipFill rotWithShape="1">
          <a:blip r:embed="rId3">
            <a:alphaModFix/>
          </a:blip>
          <a:srcRect r="83975"/>
          <a:stretch/>
        </p:blipFill>
        <p:spPr>
          <a:xfrm>
            <a:off x="2200342" y="1082248"/>
            <a:ext cx="775333" cy="1940837"/>
          </a:xfrm>
          <a:prstGeom prst="rect">
            <a:avLst/>
          </a:prstGeom>
          <a:solidFill>
            <a:schemeClr val="lt1">
              <a:alpha val="78000"/>
            </a:schemeClr>
          </a:solidFill>
          <a:ln>
            <a:noFill/>
          </a:ln>
        </p:spPr>
      </p:pic>
      <p:cxnSp>
        <p:nvCxnSpPr>
          <p:cNvPr id="228" name="Google Shape;228;p50"/>
          <p:cNvCxnSpPr/>
          <p:nvPr/>
        </p:nvCxnSpPr>
        <p:spPr>
          <a:xfrm rot="10800000" flipH="1">
            <a:off x="357497" y="724472"/>
            <a:ext cx="8523900" cy="19800"/>
          </a:xfrm>
          <a:prstGeom prst="straightConnector1">
            <a:avLst/>
          </a:prstGeom>
          <a:noFill/>
          <a:ln w="38100" cap="flat" cmpd="sng">
            <a:solidFill>
              <a:srgbClr val="5E5E5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29" name="Google Shape;229;p50"/>
          <p:cNvSpPr txBox="1"/>
          <p:nvPr/>
        </p:nvSpPr>
        <p:spPr>
          <a:xfrm>
            <a:off x="0" y="104288"/>
            <a:ext cx="9103200" cy="4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18288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" sz="2300">
                <a:solidFill>
                  <a:srgbClr val="1C4587"/>
                </a:solidFill>
                <a:latin typeface="Calibri"/>
                <a:ea typeface="Calibri"/>
                <a:cs typeface="Calibri"/>
                <a:sym typeface="Calibri"/>
              </a:rPr>
              <a:t>A cloud-native scientific data analytics ecosystem</a:t>
            </a:r>
            <a:endParaRPr sz="2300" b="0" i="0" u="none" strike="noStrike" cap="none">
              <a:solidFill>
                <a:srgbClr val="1C458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4" name="Google Shape;234;p50"/>
          <p:cNvPicPr preferRelativeResize="0"/>
          <p:nvPr/>
        </p:nvPicPr>
        <p:blipFill rotWithShape="1">
          <a:blip r:embed="rId4">
            <a:alphaModFix/>
          </a:blip>
          <a:srcRect t="13427"/>
          <a:stretch/>
        </p:blipFill>
        <p:spPr>
          <a:xfrm>
            <a:off x="512850" y="28100"/>
            <a:ext cx="755790" cy="65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5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653023" y="4660400"/>
            <a:ext cx="1435350" cy="358075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50"/>
          <p:cNvSpPr txBox="1"/>
          <p:nvPr/>
        </p:nvSpPr>
        <p:spPr>
          <a:xfrm>
            <a:off x="2700450" y="4767275"/>
            <a:ext cx="2869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 err="1"/>
              <a:t>A.Radhakrishnan</a:t>
            </a:r>
            <a:r>
              <a:rPr lang="en" sz="900" dirty="0"/>
              <a:t>, </a:t>
            </a:r>
            <a:r>
              <a:rPr lang="en" sz="900" dirty="0" err="1"/>
              <a:t>Pangeo</a:t>
            </a:r>
            <a:r>
              <a:rPr lang="en" sz="900" dirty="0"/>
              <a:t>, WCRP OSC 2023</a:t>
            </a:r>
            <a:endParaRPr sz="900" dirty="0"/>
          </a:p>
        </p:txBody>
      </p:sp>
      <p:pic>
        <p:nvPicPr>
          <p:cNvPr id="237" name="Google Shape;237;p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2375" y="4622825"/>
            <a:ext cx="453855" cy="500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40046CC-7BE5-8AB3-4615-B3980480D290}"/>
              </a:ext>
            </a:extLst>
          </p:cNvPr>
          <p:cNvSpPr txBox="1"/>
          <p:nvPr/>
        </p:nvSpPr>
        <p:spPr>
          <a:xfrm>
            <a:off x="2274377" y="2418830"/>
            <a:ext cx="457974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effectLst/>
              </a:rPr>
              <a:t> 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044ECF-6062-A254-1933-DBFD80009239}"/>
              </a:ext>
            </a:extLst>
          </p:cNvPr>
          <p:cNvSpPr txBox="1"/>
          <p:nvPr/>
        </p:nvSpPr>
        <p:spPr>
          <a:xfrm>
            <a:off x="2274377" y="2418830"/>
            <a:ext cx="457974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effectLst/>
              </a:rPr>
              <a:t> </a:t>
            </a:r>
            <a:endParaRPr lang="en-US" dirty="0"/>
          </a:p>
        </p:txBody>
      </p:sp>
      <p:pic>
        <p:nvPicPr>
          <p:cNvPr id="4" name="Google Shape;223;p50">
            <a:extLst>
              <a:ext uri="{FF2B5EF4-FFF2-40B4-BE49-F238E27FC236}">
                <a16:creationId xmlns:a16="http://schemas.microsoft.com/office/drawing/2014/main" id="{95691099-9EF2-2ACA-A125-F9CDD47C750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00342" y="1082248"/>
            <a:ext cx="4838210" cy="19408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404476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50"/>
          <p:cNvSpPr txBox="1">
            <a:spLocks noGrp="1"/>
          </p:cNvSpPr>
          <p:nvPr>
            <p:ph type="sldNum" idx="12"/>
          </p:nvPr>
        </p:nvSpPr>
        <p:spPr>
          <a:xfrm>
            <a:off x="59381" y="33301"/>
            <a:ext cx="63900" cy="1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</a:pPr>
            <a:fld id="{00000000-1234-1234-1234-123412341234}" type="slidenum">
              <a:rPr lang="en"/>
              <a:t>4</a:t>
            </a:fld>
            <a:endParaRPr sz="4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3" name="Google Shape;223;p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00342" y="1082248"/>
            <a:ext cx="4838210" cy="194083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8" name="Google Shape;228;p50"/>
          <p:cNvCxnSpPr/>
          <p:nvPr/>
        </p:nvCxnSpPr>
        <p:spPr>
          <a:xfrm rot="10800000" flipH="1">
            <a:off x="357497" y="724472"/>
            <a:ext cx="8523900" cy="19800"/>
          </a:xfrm>
          <a:prstGeom prst="straightConnector1">
            <a:avLst/>
          </a:prstGeom>
          <a:noFill/>
          <a:ln w="38100" cap="flat" cmpd="sng">
            <a:solidFill>
              <a:srgbClr val="5E5E5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29" name="Google Shape;229;p50"/>
          <p:cNvSpPr txBox="1"/>
          <p:nvPr/>
        </p:nvSpPr>
        <p:spPr>
          <a:xfrm>
            <a:off x="0" y="104288"/>
            <a:ext cx="9103200" cy="4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18288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" sz="2300">
                <a:solidFill>
                  <a:srgbClr val="1C4587"/>
                </a:solidFill>
                <a:latin typeface="Calibri"/>
                <a:ea typeface="Calibri"/>
                <a:cs typeface="Calibri"/>
                <a:sym typeface="Calibri"/>
              </a:rPr>
              <a:t>A cloud-native scientific data analytics ecosystem</a:t>
            </a:r>
            <a:endParaRPr sz="2300" b="0" i="0" u="none" strike="noStrike" cap="none">
              <a:solidFill>
                <a:srgbClr val="1C458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4" name="Google Shape;234;p50"/>
          <p:cNvPicPr preferRelativeResize="0"/>
          <p:nvPr/>
        </p:nvPicPr>
        <p:blipFill rotWithShape="1">
          <a:blip r:embed="rId4">
            <a:alphaModFix/>
          </a:blip>
          <a:srcRect t="13427"/>
          <a:stretch/>
        </p:blipFill>
        <p:spPr>
          <a:xfrm>
            <a:off x="512850" y="28100"/>
            <a:ext cx="755790" cy="65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5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653023" y="4722392"/>
            <a:ext cx="1435350" cy="358075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50"/>
          <p:cNvSpPr txBox="1"/>
          <p:nvPr/>
        </p:nvSpPr>
        <p:spPr>
          <a:xfrm>
            <a:off x="2700450" y="4767275"/>
            <a:ext cx="2869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 err="1"/>
              <a:t>A.Radhakrishnan</a:t>
            </a:r>
            <a:r>
              <a:rPr lang="en" sz="900" dirty="0"/>
              <a:t>, </a:t>
            </a:r>
            <a:r>
              <a:rPr lang="en" sz="900" dirty="0" err="1"/>
              <a:t>Pangeo</a:t>
            </a:r>
            <a:r>
              <a:rPr lang="en" sz="900" dirty="0"/>
              <a:t>, WCRP OSC 2023</a:t>
            </a:r>
            <a:endParaRPr sz="9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0046CC-7BE5-8AB3-4615-B3980480D290}"/>
              </a:ext>
            </a:extLst>
          </p:cNvPr>
          <p:cNvSpPr txBox="1"/>
          <p:nvPr/>
        </p:nvSpPr>
        <p:spPr>
          <a:xfrm>
            <a:off x="2274377" y="2418830"/>
            <a:ext cx="457974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effectLst/>
              </a:rPr>
              <a:t> 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044ECF-6062-A254-1933-DBFD80009239}"/>
              </a:ext>
            </a:extLst>
          </p:cNvPr>
          <p:cNvSpPr txBox="1"/>
          <p:nvPr/>
        </p:nvSpPr>
        <p:spPr>
          <a:xfrm>
            <a:off x="2274377" y="2418830"/>
            <a:ext cx="457974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effectLst/>
              </a:rPr>
              <a:t> 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8FDAF62-F93B-0DCB-194B-16C94CE0A180}"/>
              </a:ext>
            </a:extLst>
          </p:cNvPr>
          <p:cNvSpPr/>
          <p:nvPr/>
        </p:nvSpPr>
        <p:spPr>
          <a:xfrm>
            <a:off x="1859797" y="1082248"/>
            <a:ext cx="5532895" cy="1940837"/>
          </a:xfrm>
          <a:prstGeom prst="rect">
            <a:avLst/>
          </a:prstGeom>
          <a:solidFill>
            <a:srgbClr val="F8F5FB">
              <a:alpha val="89804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Google Shape;223;p50">
            <a:extLst>
              <a:ext uri="{FF2B5EF4-FFF2-40B4-BE49-F238E27FC236}">
                <a16:creationId xmlns:a16="http://schemas.microsoft.com/office/drawing/2014/main" id="{B1B2A42E-8330-224F-430A-31D60508409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37487" t="27551" r="44254" b="15276"/>
          <a:stretch/>
        </p:blipFill>
        <p:spPr>
          <a:xfrm>
            <a:off x="4014061" y="1616973"/>
            <a:ext cx="759417" cy="10278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</p:pic>
      <p:pic>
        <p:nvPicPr>
          <p:cNvPr id="12" name="Picture 3" descr="Image">
            <a:extLst>
              <a:ext uri="{FF2B5EF4-FFF2-40B4-BE49-F238E27FC236}">
                <a16:creationId xmlns:a16="http://schemas.microsoft.com/office/drawing/2014/main" id="{3764704A-F91B-2504-4879-665DBD1DE1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5589" y="886935"/>
            <a:ext cx="3795808" cy="3844079"/>
          </a:xfrm>
          <a:prstGeom prst="rect">
            <a:avLst/>
          </a:prstGeom>
          <a:noFill/>
          <a:ln w="25400">
            <a:solidFill>
              <a:schemeClr val="accent1">
                <a:shade val="1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02C0136-D6C9-3953-186B-0416C8712C6C}"/>
              </a:ext>
            </a:extLst>
          </p:cNvPr>
          <p:cNvSpPr txBox="1"/>
          <p:nvPr/>
        </p:nvSpPr>
        <p:spPr>
          <a:xfrm>
            <a:off x="186513" y="2909813"/>
            <a:ext cx="4834938" cy="1948290"/>
          </a:xfrm>
          <a:prstGeom prst="rect">
            <a:avLst/>
          </a:prstGeom>
          <a:solidFill>
            <a:schemeClr val="tx2"/>
          </a:solidFill>
          <a:ln w="31750">
            <a:solidFill>
              <a:schemeClr val="accent1">
                <a:shade val="15000"/>
              </a:schemeClr>
            </a:solidFill>
          </a:ln>
        </p:spPr>
        <p:txBody>
          <a:bodyPr wrap="square">
            <a:spAutoFit/>
          </a:bodyPr>
          <a:lstStyle/>
          <a:p>
            <a:pPr marL="171450" indent="-152162">
              <a:lnSpc>
                <a:spcPct val="70000"/>
              </a:lnSpc>
              <a:buSzPts val="2400"/>
            </a:pPr>
            <a:r>
              <a:rPr lang="en-US" sz="1600" b="1" dirty="0" err="1">
                <a:solidFill>
                  <a:schemeClr val="tx1"/>
                </a:solidFill>
              </a:rPr>
              <a:t>Xarray</a:t>
            </a:r>
            <a:endParaRPr lang="en-US" sz="1600" b="1" dirty="0">
              <a:solidFill>
                <a:schemeClr val="tx1"/>
              </a:solidFill>
            </a:endParaRPr>
          </a:p>
          <a:p>
            <a:pPr marL="171450" indent="-152162">
              <a:lnSpc>
                <a:spcPct val="70000"/>
              </a:lnSpc>
              <a:buSzPts val="2400"/>
            </a:pPr>
            <a:endParaRPr lang="en-US" dirty="0">
              <a:solidFill>
                <a:schemeClr val="tx1"/>
              </a:solidFill>
            </a:endParaRPr>
          </a:p>
          <a:p>
            <a:pPr marL="305038" indent="-285750">
              <a:lnSpc>
                <a:spcPct val="70000"/>
              </a:lnSpc>
              <a:buSzPts val="24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Simple gateway to exploring different data formats and input</a:t>
            </a:r>
          </a:p>
          <a:p>
            <a:pPr marL="171450" indent="-152162">
              <a:lnSpc>
                <a:spcPct val="70000"/>
              </a:lnSpc>
              <a:buSzPts val="2400"/>
            </a:pPr>
            <a:endParaRPr lang="en-US" sz="1600" dirty="0">
              <a:solidFill>
                <a:schemeClr val="tx1"/>
              </a:solidFill>
            </a:endParaRPr>
          </a:p>
          <a:p>
            <a:pPr marL="171450" indent="-152162">
              <a:lnSpc>
                <a:spcPct val="70000"/>
              </a:lnSpc>
              <a:buSzPts val="2400"/>
            </a:pPr>
            <a:r>
              <a:rPr lang="en-US" sz="1600" dirty="0">
                <a:solidFill>
                  <a:schemeClr val="tx1"/>
                </a:solidFill>
              </a:rPr>
              <a:t>sources.</a:t>
            </a:r>
          </a:p>
          <a:p>
            <a:pPr marL="171450" indent="-152162">
              <a:lnSpc>
                <a:spcPct val="70000"/>
              </a:lnSpc>
              <a:buSzPts val="2400"/>
            </a:pPr>
            <a:endParaRPr lang="en-US" sz="1600" dirty="0">
              <a:solidFill>
                <a:schemeClr val="tx1"/>
              </a:solidFill>
            </a:endParaRPr>
          </a:p>
          <a:p>
            <a:pPr marL="305038" indent="-285750">
              <a:lnSpc>
                <a:spcPct val="70000"/>
              </a:lnSpc>
              <a:buSzPts val="24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Code it like you say it (Easy to get started!)</a:t>
            </a:r>
          </a:p>
          <a:p>
            <a:pPr marL="857250" lvl="2" indent="-170498">
              <a:lnSpc>
                <a:spcPct val="70000"/>
              </a:lnSpc>
              <a:buSzPts val="2400"/>
            </a:pPr>
            <a:endParaRPr lang="en-US" sz="1600" dirty="0">
              <a:solidFill>
                <a:schemeClr val="tx1"/>
              </a:solidFill>
            </a:endParaRPr>
          </a:p>
          <a:p>
            <a:pPr marL="857250" lvl="2" indent="-170498">
              <a:lnSpc>
                <a:spcPct val="70000"/>
              </a:lnSpc>
              <a:buSzPts val="2400"/>
            </a:pPr>
            <a:r>
              <a:rPr lang="en-US" sz="1600" dirty="0">
                <a:solidFill>
                  <a:schemeClr val="tx1"/>
                </a:solidFill>
              </a:rPr>
              <a:t>E.g. </a:t>
            </a:r>
            <a:r>
              <a:rPr lang="en-US" sz="1600" dirty="0" err="1">
                <a:solidFill>
                  <a:schemeClr val="tx1"/>
                </a:solidFill>
              </a:rPr>
              <a:t>ds.sel</a:t>
            </a:r>
            <a:r>
              <a:rPr lang="en-US" sz="1600" dirty="0">
                <a:solidFill>
                  <a:schemeClr val="tx1"/>
                </a:solidFill>
              </a:rPr>
              <a:t>(time='2000-01’)</a:t>
            </a:r>
          </a:p>
          <a:p>
            <a:pPr marL="171450" indent="-152162">
              <a:lnSpc>
                <a:spcPct val="70000"/>
              </a:lnSpc>
              <a:buSzPts val="2400"/>
            </a:pPr>
            <a:r>
              <a:rPr lang="en-US" dirty="0">
                <a:solidFill>
                  <a:schemeClr val="tx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547736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50"/>
          <p:cNvSpPr txBox="1">
            <a:spLocks noGrp="1"/>
          </p:cNvSpPr>
          <p:nvPr>
            <p:ph type="sldNum" idx="12"/>
          </p:nvPr>
        </p:nvSpPr>
        <p:spPr>
          <a:xfrm>
            <a:off x="59381" y="33301"/>
            <a:ext cx="63900" cy="1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</a:pPr>
            <a:fld id="{00000000-1234-1234-1234-123412341234}" type="slidenum">
              <a:rPr lang="en"/>
              <a:t>5</a:t>
            </a:fld>
            <a:endParaRPr sz="4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8" name="Google Shape;228;p50"/>
          <p:cNvCxnSpPr/>
          <p:nvPr/>
        </p:nvCxnSpPr>
        <p:spPr>
          <a:xfrm rot="10800000" flipH="1">
            <a:off x="357497" y="724472"/>
            <a:ext cx="8523900" cy="19800"/>
          </a:xfrm>
          <a:prstGeom prst="straightConnector1">
            <a:avLst/>
          </a:prstGeom>
          <a:noFill/>
          <a:ln w="38100" cap="flat" cmpd="sng">
            <a:solidFill>
              <a:srgbClr val="5E5E5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29" name="Google Shape;229;p50"/>
          <p:cNvSpPr txBox="1"/>
          <p:nvPr/>
        </p:nvSpPr>
        <p:spPr>
          <a:xfrm>
            <a:off x="0" y="104288"/>
            <a:ext cx="9103200" cy="4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18288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" sz="2300">
                <a:solidFill>
                  <a:srgbClr val="1C4587"/>
                </a:solidFill>
                <a:latin typeface="Calibri"/>
                <a:ea typeface="Calibri"/>
                <a:cs typeface="Calibri"/>
                <a:sym typeface="Calibri"/>
              </a:rPr>
              <a:t>A cloud-native scientific data analytics ecosystem</a:t>
            </a:r>
            <a:endParaRPr sz="2300" b="0" i="0" u="none" strike="noStrike" cap="none">
              <a:solidFill>
                <a:srgbClr val="1C458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4" name="Google Shape;234;p50"/>
          <p:cNvPicPr preferRelativeResize="0"/>
          <p:nvPr/>
        </p:nvPicPr>
        <p:blipFill rotWithShape="1">
          <a:blip r:embed="rId3">
            <a:alphaModFix/>
          </a:blip>
          <a:srcRect t="13427"/>
          <a:stretch/>
        </p:blipFill>
        <p:spPr>
          <a:xfrm>
            <a:off x="512850" y="28100"/>
            <a:ext cx="755790" cy="65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5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53023" y="4660400"/>
            <a:ext cx="1435350" cy="358075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50"/>
          <p:cNvSpPr txBox="1"/>
          <p:nvPr/>
        </p:nvSpPr>
        <p:spPr>
          <a:xfrm>
            <a:off x="2700450" y="4767275"/>
            <a:ext cx="2869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 err="1"/>
              <a:t>A.Radhakrishnan</a:t>
            </a:r>
            <a:r>
              <a:rPr lang="en" sz="900" dirty="0"/>
              <a:t>, </a:t>
            </a:r>
            <a:r>
              <a:rPr lang="en" sz="900" dirty="0" err="1"/>
              <a:t>Pangeo</a:t>
            </a:r>
            <a:r>
              <a:rPr lang="en" sz="900" dirty="0"/>
              <a:t>, WCRP OSC 2023</a:t>
            </a:r>
            <a:endParaRPr sz="9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0046CC-7BE5-8AB3-4615-B3980480D290}"/>
              </a:ext>
            </a:extLst>
          </p:cNvPr>
          <p:cNvSpPr txBox="1"/>
          <p:nvPr/>
        </p:nvSpPr>
        <p:spPr>
          <a:xfrm>
            <a:off x="2274377" y="2418830"/>
            <a:ext cx="457974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effectLst/>
              </a:rPr>
              <a:t> 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044ECF-6062-A254-1933-DBFD80009239}"/>
              </a:ext>
            </a:extLst>
          </p:cNvPr>
          <p:cNvSpPr txBox="1"/>
          <p:nvPr/>
        </p:nvSpPr>
        <p:spPr>
          <a:xfrm>
            <a:off x="2274377" y="2418830"/>
            <a:ext cx="457974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effectLst/>
              </a:rPr>
              <a:t> </a:t>
            </a:r>
            <a:endParaRPr lang="en-US" dirty="0"/>
          </a:p>
        </p:txBody>
      </p:sp>
      <p:pic>
        <p:nvPicPr>
          <p:cNvPr id="6" name="Google Shape;152;p20">
            <a:extLst>
              <a:ext uri="{FF2B5EF4-FFF2-40B4-BE49-F238E27FC236}">
                <a16:creationId xmlns:a16="http://schemas.microsoft.com/office/drawing/2014/main" id="{23954101-215D-AB79-16BD-2E19A1B927B2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79761" y="1257553"/>
            <a:ext cx="630945" cy="611908"/>
          </a:xfrm>
          <a:prstGeom prst="rect">
            <a:avLst/>
          </a:prstGeom>
          <a:noFill/>
          <a:ln w="22225">
            <a:solidFill>
              <a:srgbClr val="C00000"/>
            </a:solidFill>
          </a:ln>
        </p:spPr>
      </p:pic>
      <p:pic>
        <p:nvPicPr>
          <p:cNvPr id="7" name="Google Shape;153;p20">
            <a:extLst>
              <a:ext uri="{FF2B5EF4-FFF2-40B4-BE49-F238E27FC236}">
                <a16:creationId xmlns:a16="http://schemas.microsoft.com/office/drawing/2014/main" id="{C60C967E-4978-AF09-0A41-A23B45986CB2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19649" y="2052667"/>
            <a:ext cx="597295" cy="611908"/>
          </a:xfrm>
          <a:prstGeom prst="rect">
            <a:avLst/>
          </a:prstGeom>
          <a:noFill/>
          <a:ln w="22225">
            <a:solidFill>
              <a:srgbClr val="C00000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466491B-9972-9150-CB6D-ADDB912850C0}"/>
              </a:ext>
            </a:extLst>
          </p:cNvPr>
          <p:cNvSpPr txBox="1"/>
          <p:nvPr/>
        </p:nvSpPr>
        <p:spPr>
          <a:xfrm>
            <a:off x="123282" y="2708461"/>
            <a:ext cx="4593246" cy="2308324"/>
          </a:xfrm>
          <a:prstGeom prst="rect">
            <a:avLst/>
          </a:prstGeom>
          <a:noFill/>
          <a:ln w="31750">
            <a:noFill/>
          </a:ln>
        </p:spPr>
        <p:txBody>
          <a:bodyPr wrap="square">
            <a:spAutoFit/>
          </a:bodyPr>
          <a:lstStyle/>
          <a:p>
            <a:endParaRPr lang="en-US" sz="1600" dirty="0">
              <a:solidFill>
                <a:srgbClr val="FF0000"/>
              </a:solidFill>
            </a:endParaRPr>
          </a:p>
          <a:p>
            <a:r>
              <a:rPr lang="en-US" sz="1600" u="sng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(AWS) zarr  </a:t>
            </a:r>
            <a:r>
              <a:rPr lang="en-US" sz="1600" u="sng" dirty="0">
                <a:solidFill>
                  <a:srgbClr val="0097A7"/>
                </a:solidFill>
                <a:latin typeface="Calibri"/>
                <a:ea typeface="Calibri"/>
                <a:cs typeface="Calibri"/>
                <a:sym typeface="Calibri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https://cmip6-pds.s3.amazonaws.com/index.html#CMIP6/</a:t>
            </a:r>
            <a:endParaRPr lang="en-US" sz="1600" u="sng" dirty="0">
              <a:solidFill>
                <a:schemeClr val="hlink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600" u="sng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(AWS netcdf) </a:t>
            </a:r>
            <a:r>
              <a:rPr lang="en-US" sz="1600" u="sng" dirty="0">
                <a:solidFill>
                  <a:srgbClr val="0097A7"/>
                </a:solidFill>
                <a:latin typeface="Calibri"/>
                <a:ea typeface="Calibri"/>
                <a:cs typeface="Calibri"/>
                <a:sym typeface="Calibri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https://esgf-world.s3.amazonaws.com/index.html</a:t>
            </a:r>
          </a:p>
          <a:p>
            <a:r>
              <a:rPr lang="en-US" sz="1600" u="sng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(Google cloud zarr)</a:t>
            </a:r>
            <a:r>
              <a:rPr lang="en-US" sz="1600" u="sng" dirty="0">
                <a:solidFill>
                  <a:srgbClr val="0097A7"/>
                </a:solidFill>
                <a:latin typeface="Calibri"/>
                <a:ea typeface="Calibri"/>
                <a:cs typeface="Calibri"/>
                <a:sym typeface="Calibri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https://console.cloud.google.com/storage/browser/cmip6</a:t>
            </a:r>
          </a:p>
          <a:p>
            <a:endParaRPr lang="en-US" sz="1600" u="sng" dirty="0">
              <a:solidFill>
                <a:srgbClr val="0097A7"/>
              </a:solidFill>
              <a:latin typeface="Calibri"/>
              <a:ea typeface="Calibri"/>
              <a:cs typeface="Calibri"/>
              <a:sym typeface="Calibri"/>
              <a:hlinkClick r:id="rId8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pic>
        <p:nvPicPr>
          <p:cNvPr id="21" name="Google Shape;223;p50">
            <a:extLst>
              <a:ext uri="{FF2B5EF4-FFF2-40B4-BE49-F238E27FC236}">
                <a16:creationId xmlns:a16="http://schemas.microsoft.com/office/drawing/2014/main" id="{067CC1DE-7323-CA6F-E504-100A497A2543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 r="83975"/>
          <a:stretch/>
        </p:blipFill>
        <p:spPr>
          <a:xfrm>
            <a:off x="2200342" y="1082248"/>
            <a:ext cx="722169" cy="1522921"/>
          </a:xfrm>
          <a:prstGeom prst="rect">
            <a:avLst/>
          </a:prstGeom>
          <a:solidFill>
            <a:schemeClr val="lt1">
              <a:alpha val="78000"/>
            </a:schemeClr>
          </a:solidFill>
          <a:ln w="22225">
            <a:solidFill>
              <a:srgbClr val="C00000"/>
            </a:solidFill>
          </a:ln>
        </p:spPr>
      </p:pic>
      <p:pic>
        <p:nvPicPr>
          <p:cNvPr id="24" name="Google Shape;223;p50">
            <a:extLst>
              <a:ext uri="{FF2B5EF4-FFF2-40B4-BE49-F238E27FC236}">
                <a16:creationId xmlns:a16="http://schemas.microsoft.com/office/drawing/2014/main" id="{4A782774-481E-18B5-3111-C43163726FA4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 l="16025"/>
          <a:stretch/>
        </p:blipFill>
        <p:spPr>
          <a:xfrm>
            <a:off x="2975674" y="1082248"/>
            <a:ext cx="4062877" cy="1940837"/>
          </a:xfrm>
          <a:prstGeom prst="rect">
            <a:avLst/>
          </a:prstGeom>
          <a:solidFill>
            <a:srgbClr val="F7F4FA">
              <a:alpha val="65859"/>
            </a:srgbClr>
          </a:solidFill>
          <a:ln>
            <a:noFill/>
          </a:ln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E204FA51-985A-C623-4D7E-F9DE24EB4B7A}"/>
              </a:ext>
            </a:extLst>
          </p:cNvPr>
          <p:cNvSpPr/>
          <p:nvPr/>
        </p:nvSpPr>
        <p:spPr>
          <a:xfrm>
            <a:off x="2997377" y="1065613"/>
            <a:ext cx="2804860" cy="1940837"/>
          </a:xfrm>
          <a:prstGeom prst="rect">
            <a:avLst/>
          </a:prstGeom>
          <a:solidFill>
            <a:srgbClr val="F8F5FB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5A5C314-AAF1-8B7D-609A-35C718D36224}"/>
              </a:ext>
            </a:extLst>
          </p:cNvPr>
          <p:cNvGrpSpPr/>
          <p:nvPr/>
        </p:nvGrpSpPr>
        <p:grpSpPr>
          <a:xfrm>
            <a:off x="5912170" y="1042705"/>
            <a:ext cx="3049086" cy="3676137"/>
            <a:chOff x="5094979" y="1025495"/>
            <a:chExt cx="3275719" cy="3676137"/>
          </a:xfrm>
        </p:grpSpPr>
        <p:pic>
          <p:nvPicPr>
            <p:cNvPr id="4098" name="Picture 2" descr="ESGF Logos">
              <a:extLst>
                <a:ext uri="{FF2B5EF4-FFF2-40B4-BE49-F238E27FC236}">
                  <a16:creationId xmlns:a16="http://schemas.microsoft.com/office/drawing/2014/main" id="{FDD28DC8-869A-D512-EFB1-255B31F21D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71396" y="1025495"/>
              <a:ext cx="1709359" cy="128201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shade val="15000"/>
                </a:schemeClr>
              </a:solidFill>
            </a:ln>
          </p:spPr>
        </p:pic>
        <p:pic>
          <p:nvPicPr>
            <p:cNvPr id="4100" name="Picture 4" descr="The Coupled Model Intercomparison Project (CMIP) Survey">
              <a:extLst>
                <a:ext uri="{FF2B5EF4-FFF2-40B4-BE49-F238E27FC236}">
                  <a16:creationId xmlns:a16="http://schemas.microsoft.com/office/drawing/2014/main" id="{25E387AC-4867-C3D4-3D26-783B559B47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43540" y="1127797"/>
              <a:ext cx="1468603" cy="718289"/>
            </a:xfrm>
            <a:prstGeom prst="rect">
              <a:avLst/>
            </a:prstGeom>
            <a:noFill/>
            <a:ln>
              <a:solidFill>
                <a:schemeClr val="accent1">
                  <a:shade val="1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2" name="Picture 6" descr="Products and Services | Google Cloud">
              <a:extLst>
                <a:ext uri="{FF2B5EF4-FFF2-40B4-BE49-F238E27FC236}">
                  <a16:creationId xmlns:a16="http://schemas.microsoft.com/office/drawing/2014/main" id="{503EE21B-9824-1D4D-2061-CE1978B910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94979" y="1966422"/>
              <a:ext cx="1129672" cy="682184"/>
            </a:xfrm>
            <a:prstGeom prst="rect">
              <a:avLst/>
            </a:prstGeom>
            <a:noFill/>
            <a:ln>
              <a:solidFill>
                <a:schemeClr val="accent1">
                  <a:shade val="1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52E5C9E-60B3-191C-2AAA-DFA8FDBF3511}"/>
                </a:ext>
              </a:extLst>
            </p:cNvPr>
            <p:cNvSpPr txBox="1"/>
            <p:nvPr/>
          </p:nvSpPr>
          <p:spPr>
            <a:xfrm>
              <a:off x="5187967" y="4404628"/>
              <a:ext cx="2748425" cy="297004"/>
            </a:xfrm>
            <a:prstGeom prst="rect">
              <a:avLst/>
            </a:prstGeom>
            <a:noFill/>
            <a:ln>
              <a:solidFill>
                <a:schemeClr val="accent1">
                  <a:shade val="1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marL="0" lvl="1" indent="0" algn="l">
                <a:lnSpc>
                  <a:spcPct val="95000"/>
                </a:lnSpc>
                <a:spcBef>
                  <a:spcPts val="500"/>
                </a:spcBef>
                <a:buClr>
                  <a:schemeClr val="dk1"/>
                </a:buClr>
              </a:pPr>
              <a:r>
                <a:rPr lang="en" sz="1400" i="1" dirty="0">
                  <a:solidFill>
                    <a:schemeClr val="dk1"/>
                  </a:solidFill>
                </a:rPr>
                <a:t>Thank you </a:t>
              </a:r>
              <a:r>
                <a:rPr lang="en-US" sz="1400" dirty="0">
                  <a:solidFill>
                    <a:srgbClr val="BD2036"/>
                  </a:solidFill>
                  <a:hlinkClick r:id="rId13"/>
                </a:rPr>
                <a:t>Pangeo community</a:t>
              </a:r>
              <a:endParaRPr lang="en-US" sz="1400" dirty="0">
                <a:solidFill>
                  <a:srgbClr val="BD2036"/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2E99671-307F-0E37-864C-91210D135B7E}"/>
                </a:ext>
              </a:extLst>
            </p:cNvPr>
            <p:cNvSpPr txBox="1"/>
            <p:nvPr/>
          </p:nvSpPr>
          <p:spPr>
            <a:xfrm>
              <a:off x="5126347" y="2834198"/>
              <a:ext cx="3244351" cy="954107"/>
            </a:xfrm>
            <a:prstGeom prst="rect">
              <a:avLst/>
            </a:prstGeom>
            <a:noFill/>
            <a:ln>
              <a:solidFill>
                <a:schemeClr val="accent1">
                  <a:shade val="1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1" dirty="0"/>
                <a:t>How to request for additional CMIP6 data in the cloud? </a:t>
              </a:r>
            </a:p>
            <a:p>
              <a:r>
                <a:rPr lang="en-US" dirty="0">
                  <a:hlinkClick r:id="rId14"/>
                </a:rPr>
                <a:t>https://</a:t>
              </a:r>
              <a:r>
                <a:rPr lang="en-US" dirty="0" err="1">
                  <a:hlinkClick r:id="rId14"/>
                </a:rPr>
                <a:t>pangeo-data.github.io</a:t>
              </a:r>
              <a:r>
                <a:rPr lang="en-US" dirty="0">
                  <a:hlinkClick r:id="rId14"/>
                </a:rPr>
                <a:t>/pangeo-cmip6-cloud/</a:t>
              </a:r>
              <a:r>
                <a:rPr lang="en-US" dirty="0" err="1">
                  <a:hlinkClick r:id="rId14"/>
                </a:rPr>
                <a:t>requesting_data.html</a:t>
              </a:r>
              <a:endParaRPr lang="en-US" dirty="0"/>
            </a:p>
          </p:txBody>
        </p:sp>
        <p:pic>
          <p:nvPicPr>
            <p:cNvPr id="4104" name="Picture 8" descr="AWS Announces General Availability of Its Quantum Algorithm Design Service">
              <a:extLst>
                <a:ext uri="{FF2B5EF4-FFF2-40B4-BE49-F238E27FC236}">
                  <a16:creationId xmlns:a16="http://schemas.microsoft.com/office/drawing/2014/main" id="{65475772-A13F-FED8-5CAF-69077120F12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40250" y="1864170"/>
              <a:ext cx="1073838" cy="804342"/>
            </a:xfrm>
            <a:prstGeom prst="rect">
              <a:avLst/>
            </a:prstGeom>
            <a:noFill/>
            <a:ln>
              <a:solidFill>
                <a:schemeClr val="accent1">
                  <a:shade val="1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0B4C4CF9-1D52-CE6D-2A5F-1C68DB8146A0}"/>
              </a:ext>
            </a:extLst>
          </p:cNvPr>
          <p:cNvSpPr/>
          <p:nvPr/>
        </p:nvSpPr>
        <p:spPr>
          <a:xfrm>
            <a:off x="5802237" y="867905"/>
            <a:ext cx="3286136" cy="4148880"/>
          </a:xfrm>
          <a:prstGeom prst="rect">
            <a:avLst/>
          </a:prstGeom>
          <a:noFill/>
          <a:ln w="412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96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50"/>
          <p:cNvSpPr txBox="1">
            <a:spLocks noGrp="1"/>
          </p:cNvSpPr>
          <p:nvPr>
            <p:ph type="sldNum" idx="12"/>
          </p:nvPr>
        </p:nvSpPr>
        <p:spPr>
          <a:xfrm>
            <a:off x="59381" y="33301"/>
            <a:ext cx="63900" cy="1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</a:pPr>
            <a:fld id="{00000000-1234-1234-1234-123412341234}" type="slidenum">
              <a:rPr lang="en"/>
              <a:t>6</a:t>
            </a:fld>
            <a:endParaRPr sz="4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8" name="Google Shape;228;p50"/>
          <p:cNvCxnSpPr/>
          <p:nvPr/>
        </p:nvCxnSpPr>
        <p:spPr>
          <a:xfrm rot="10800000" flipH="1">
            <a:off x="357497" y="724472"/>
            <a:ext cx="8523900" cy="19800"/>
          </a:xfrm>
          <a:prstGeom prst="straightConnector1">
            <a:avLst/>
          </a:prstGeom>
          <a:noFill/>
          <a:ln w="38100" cap="flat" cmpd="sng">
            <a:solidFill>
              <a:srgbClr val="5E5E5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29" name="Google Shape;229;p50"/>
          <p:cNvSpPr txBox="1"/>
          <p:nvPr/>
        </p:nvSpPr>
        <p:spPr>
          <a:xfrm>
            <a:off x="0" y="104288"/>
            <a:ext cx="9103200" cy="4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18288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" sz="2300">
                <a:solidFill>
                  <a:srgbClr val="1C4587"/>
                </a:solidFill>
                <a:latin typeface="Calibri"/>
                <a:ea typeface="Calibri"/>
                <a:cs typeface="Calibri"/>
                <a:sym typeface="Calibri"/>
              </a:rPr>
              <a:t>A cloud-native scientific data analytics ecosystem</a:t>
            </a:r>
            <a:endParaRPr sz="2300" b="0" i="0" u="none" strike="noStrike" cap="none">
              <a:solidFill>
                <a:srgbClr val="1C458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4" name="Google Shape;234;p50"/>
          <p:cNvPicPr preferRelativeResize="0"/>
          <p:nvPr/>
        </p:nvPicPr>
        <p:blipFill rotWithShape="1">
          <a:blip r:embed="rId3">
            <a:alphaModFix/>
          </a:blip>
          <a:srcRect t="13427"/>
          <a:stretch/>
        </p:blipFill>
        <p:spPr>
          <a:xfrm>
            <a:off x="512850" y="28100"/>
            <a:ext cx="755790" cy="65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5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53023" y="4660400"/>
            <a:ext cx="1435350" cy="358075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50"/>
          <p:cNvSpPr txBox="1"/>
          <p:nvPr/>
        </p:nvSpPr>
        <p:spPr>
          <a:xfrm>
            <a:off x="2700450" y="4767275"/>
            <a:ext cx="2869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 err="1"/>
              <a:t>A.Radhakrishnan</a:t>
            </a:r>
            <a:r>
              <a:rPr lang="en" sz="900" dirty="0"/>
              <a:t>, </a:t>
            </a:r>
            <a:r>
              <a:rPr lang="en" sz="900" dirty="0" err="1"/>
              <a:t>Pangeo</a:t>
            </a:r>
            <a:r>
              <a:rPr lang="en" sz="900" dirty="0"/>
              <a:t>, WCRP OSC 2023</a:t>
            </a:r>
            <a:endParaRPr sz="9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0046CC-7BE5-8AB3-4615-B3980480D290}"/>
              </a:ext>
            </a:extLst>
          </p:cNvPr>
          <p:cNvSpPr txBox="1"/>
          <p:nvPr/>
        </p:nvSpPr>
        <p:spPr>
          <a:xfrm>
            <a:off x="2274377" y="2418830"/>
            <a:ext cx="457974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effectLst/>
              </a:rPr>
              <a:t> 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044ECF-6062-A254-1933-DBFD80009239}"/>
              </a:ext>
            </a:extLst>
          </p:cNvPr>
          <p:cNvSpPr txBox="1"/>
          <p:nvPr/>
        </p:nvSpPr>
        <p:spPr>
          <a:xfrm>
            <a:off x="2274377" y="2418830"/>
            <a:ext cx="457974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effectLst/>
              </a:rPr>
              <a:t> </a:t>
            </a:r>
            <a:endParaRPr lang="en-US" dirty="0"/>
          </a:p>
        </p:txBody>
      </p:sp>
      <p:pic>
        <p:nvPicPr>
          <p:cNvPr id="6" name="Google Shape;152;p20">
            <a:extLst>
              <a:ext uri="{FF2B5EF4-FFF2-40B4-BE49-F238E27FC236}">
                <a16:creationId xmlns:a16="http://schemas.microsoft.com/office/drawing/2014/main" id="{23954101-215D-AB79-16BD-2E19A1B927B2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79761" y="1257553"/>
            <a:ext cx="630945" cy="611908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153;p20">
            <a:extLst>
              <a:ext uri="{FF2B5EF4-FFF2-40B4-BE49-F238E27FC236}">
                <a16:creationId xmlns:a16="http://schemas.microsoft.com/office/drawing/2014/main" id="{C60C967E-4978-AF09-0A41-A23B45986CB2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19649" y="2052667"/>
            <a:ext cx="597295" cy="611908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466491B-9972-9150-CB6D-ADDB912850C0}"/>
              </a:ext>
            </a:extLst>
          </p:cNvPr>
          <p:cNvSpPr txBox="1"/>
          <p:nvPr/>
        </p:nvSpPr>
        <p:spPr>
          <a:xfrm>
            <a:off x="216424" y="2837467"/>
            <a:ext cx="4229100" cy="2077556"/>
          </a:xfrm>
          <a:prstGeom prst="rect">
            <a:avLst/>
          </a:prstGeom>
          <a:noFill/>
          <a:ln w="31750">
            <a:solidFill>
              <a:schemeClr val="accent1">
                <a:shade val="15000"/>
              </a:schemeClr>
            </a:solidFill>
          </a:ln>
        </p:spPr>
        <p:txBody>
          <a:bodyPr wrap="square">
            <a:spAutoFit/>
          </a:bodyPr>
          <a:lstStyle/>
          <a:p>
            <a:pPr marL="171450" indent="-152162">
              <a:lnSpc>
                <a:spcPct val="70000"/>
              </a:lnSpc>
              <a:buSzPts val="2400"/>
            </a:pPr>
            <a:endParaRPr lang="en-US" dirty="0">
              <a:solidFill>
                <a:schemeClr val="tx1"/>
              </a:solidFill>
            </a:endParaRPr>
          </a:p>
          <a:p>
            <a:pPr marL="171450" indent="-152162">
              <a:lnSpc>
                <a:spcPct val="70000"/>
              </a:lnSpc>
              <a:buSzPts val="2400"/>
            </a:pPr>
            <a:r>
              <a:rPr lang="en-US" b="1" dirty="0">
                <a:solidFill>
                  <a:schemeClr val="tx1"/>
                </a:solidFill>
              </a:rPr>
              <a:t>Data catalogs</a:t>
            </a:r>
          </a:p>
          <a:p>
            <a:pPr marL="171450" indent="-152162">
              <a:lnSpc>
                <a:spcPct val="70000"/>
              </a:lnSpc>
              <a:buSzPts val="2400"/>
            </a:pPr>
            <a:endParaRPr lang="en-US" dirty="0">
              <a:solidFill>
                <a:schemeClr val="tx1"/>
              </a:solidFill>
            </a:endParaRPr>
          </a:p>
          <a:p>
            <a:pPr marL="171450" indent="-152162">
              <a:lnSpc>
                <a:spcPct val="70000"/>
              </a:lnSpc>
              <a:buSzPts val="2400"/>
            </a:pPr>
            <a:r>
              <a:rPr lang="en-US" dirty="0">
                <a:solidFill>
                  <a:schemeClr val="tx1"/>
                </a:solidFill>
                <a:hlinkClick r:id="rId7"/>
              </a:rPr>
              <a:t>https://pangeo-data.github.io/pangeo-cmip6-cloud/pangeo_catalog.html</a:t>
            </a:r>
            <a:endParaRPr lang="en-US" dirty="0">
              <a:solidFill>
                <a:schemeClr val="tx1"/>
              </a:solidFill>
            </a:endParaRPr>
          </a:p>
          <a:p>
            <a:pPr marL="171450" indent="-152162">
              <a:lnSpc>
                <a:spcPct val="70000"/>
              </a:lnSpc>
              <a:buSzPts val="2400"/>
            </a:pPr>
            <a:endParaRPr lang="en-US" dirty="0">
              <a:solidFill>
                <a:schemeClr val="tx1"/>
              </a:solidFill>
            </a:endParaRPr>
          </a:p>
          <a:p>
            <a:pPr marL="171450" indent="-152162">
              <a:lnSpc>
                <a:spcPct val="70000"/>
              </a:lnSpc>
              <a:buSzPts val="2400"/>
            </a:pPr>
            <a:r>
              <a:rPr lang="en-US" dirty="0">
                <a:effectLst/>
                <a:hlinkClick r:id="rId8"/>
              </a:rPr>
              <a:t>https://cmip6-nc.s3.us-east2.amazonaws.com/esgf-world.json</a:t>
            </a:r>
            <a:endParaRPr lang="en-US" dirty="0">
              <a:solidFill>
                <a:schemeClr val="tx1"/>
              </a:solidFill>
            </a:endParaRPr>
          </a:p>
          <a:p>
            <a:pPr marL="171450" indent="-152162">
              <a:lnSpc>
                <a:spcPct val="70000"/>
              </a:lnSpc>
              <a:buSzPts val="2400"/>
            </a:pPr>
            <a:r>
              <a:rPr lang="en-US" dirty="0">
                <a:solidFill>
                  <a:schemeClr val="tx1"/>
                </a:solidFill>
              </a:rPr>
              <a:t>   </a:t>
            </a:r>
          </a:p>
          <a:p>
            <a:pPr marL="171450" indent="-152162">
              <a:lnSpc>
                <a:spcPct val="70000"/>
              </a:lnSpc>
              <a:buSzPts val="2400"/>
            </a:pPr>
            <a:r>
              <a:rPr lang="en-US" dirty="0">
                <a:solidFill>
                  <a:schemeClr val="tx1"/>
                </a:solidFill>
              </a:rPr>
              <a:t>   </a:t>
            </a:r>
            <a:r>
              <a:rPr lang="en-US" dirty="0" err="1">
                <a:solidFill>
                  <a:schemeClr val="tx1"/>
                </a:solidFill>
              </a:rPr>
              <a:t>E.g</a:t>
            </a:r>
            <a:r>
              <a:rPr lang="en-US" dirty="0">
                <a:solidFill>
                  <a:schemeClr val="tx1"/>
                </a:solidFill>
              </a:rPr>
              <a:t> usage and notebooks</a:t>
            </a:r>
            <a:endParaRPr lang="en-US" dirty="0">
              <a:solidFill>
                <a:schemeClr val="tx1"/>
              </a:solidFill>
              <a:hlinkClick r:id="rId9"/>
            </a:endParaRPr>
          </a:p>
          <a:p>
            <a:pPr marL="171450" indent="-152162">
              <a:lnSpc>
                <a:spcPct val="70000"/>
              </a:lnSpc>
              <a:buSzPts val="2400"/>
            </a:pPr>
            <a:r>
              <a:rPr lang="en-US" dirty="0">
                <a:solidFill>
                  <a:schemeClr val="tx1"/>
                </a:solidFill>
                <a:hlinkClick r:id="rId9"/>
              </a:rPr>
              <a:t>Intake-</a:t>
            </a:r>
            <a:r>
              <a:rPr lang="en-US" dirty="0" err="1">
                <a:solidFill>
                  <a:schemeClr val="tx1"/>
                </a:solidFill>
                <a:hlinkClick r:id="rId9"/>
              </a:rPr>
              <a:t>esm</a:t>
            </a:r>
            <a:r>
              <a:rPr lang="en-US" dirty="0">
                <a:solidFill>
                  <a:schemeClr val="tx1"/>
                </a:solidFill>
                <a:hlinkClick r:id="rId9"/>
              </a:rPr>
              <a:t> </a:t>
            </a:r>
            <a:endParaRPr lang="en-US" dirty="0">
              <a:solidFill>
                <a:schemeClr val="tx1"/>
              </a:solidFill>
            </a:endParaRPr>
          </a:p>
          <a:p>
            <a:pPr marL="171450" indent="-152162">
              <a:lnSpc>
                <a:spcPct val="70000"/>
              </a:lnSpc>
              <a:buSzPts val="2400"/>
            </a:pPr>
            <a:r>
              <a:rPr lang="en-US" sz="1600" dirty="0">
                <a:solidFill>
                  <a:schemeClr val="tx1"/>
                </a:solidFill>
                <a:hlinkClick r:id="rId10"/>
              </a:rPr>
              <a:t>Pangeo gallery</a:t>
            </a:r>
            <a:endParaRPr lang="en-US" sz="1600" dirty="0">
              <a:solidFill>
                <a:schemeClr val="tx1"/>
              </a:solidFill>
            </a:endParaRPr>
          </a:p>
          <a:p>
            <a:pPr marL="171450" indent="-152162">
              <a:lnSpc>
                <a:spcPct val="70000"/>
              </a:lnSpc>
              <a:buSzPts val="2400"/>
            </a:pPr>
            <a:r>
              <a:rPr lang="en-US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4" name="Google Shape;179;p21">
            <a:extLst>
              <a:ext uri="{FF2B5EF4-FFF2-40B4-BE49-F238E27FC236}">
                <a16:creationId xmlns:a16="http://schemas.microsoft.com/office/drawing/2014/main" id="{7CC5D832-DF08-7C58-93A9-344A2B3F6A63}"/>
              </a:ext>
            </a:extLst>
          </p:cNvPr>
          <p:cNvSpPr/>
          <p:nvPr/>
        </p:nvSpPr>
        <p:spPr>
          <a:xfrm>
            <a:off x="4445524" y="3023084"/>
            <a:ext cx="4229100" cy="817425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" sz="135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catalog with 55 dataset(s) from 1872 asset(s)</a:t>
            </a:r>
            <a:r>
              <a:rPr lang="en" sz="135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 sz="135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" name="Google Shape;171;p21">
            <a:extLst>
              <a:ext uri="{FF2B5EF4-FFF2-40B4-BE49-F238E27FC236}">
                <a16:creationId xmlns:a16="http://schemas.microsoft.com/office/drawing/2014/main" id="{7AA48CA9-B397-22EE-807C-6FE71326D901}"/>
              </a:ext>
            </a:extLst>
          </p:cNvPr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4572000" y="4065955"/>
            <a:ext cx="478910" cy="378675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4" name="Google Shape;172;p21">
            <a:extLst>
              <a:ext uri="{FF2B5EF4-FFF2-40B4-BE49-F238E27FC236}">
                <a16:creationId xmlns:a16="http://schemas.microsoft.com/office/drawing/2014/main" id="{9DA23286-5805-E423-BE70-154DE1B8A27C}"/>
              </a:ext>
            </a:extLst>
          </p:cNvPr>
          <p:cNvSpPr/>
          <p:nvPr/>
        </p:nvSpPr>
        <p:spPr>
          <a:xfrm>
            <a:off x="5327588" y="4060444"/>
            <a:ext cx="1380825" cy="378675"/>
          </a:xfrm>
          <a:prstGeom prst="rect">
            <a:avLst/>
          </a:prstGeom>
          <a:solidFill>
            <a:srgbClr val="D8E2F3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>
              <a:buSzPts val="1800"/>
            </a:pPr>
            <a:r>
              <a:rPr lang="en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Intake-esm</a:t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" name="Google Shape;173;p21">
            <a:extLst>
              <a:ext uri="{FF2B5EF4-FFF2-40B4-BE49-F238E27FC236}">
                <a16:creationId xmlns:a16="http://schemas.microsoft.com/office/drawing/2014/main" id="{89DA6BAC-90CB-AC66-B897-8ECDAD691CAC}"/>
              </a:ext>
            </a:extLst>
          </p:cNvPr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8108741" y="4006264"/>
            <a:ext cx="378675" cy="378675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74;p21">
            <a:extLst>
              <a:ext uri="{FF2B5EF4-FFF2-40B4-BE49-F238E27FC236}">
                <a16:creationId xmlns:a16="http://schemas.microsoft.com/office/drawing/2014/main" id="{D66A2A18-BAB1-A58A-7C48-A0BC34F8AF6C}"/>
              </a:ext>
            </a:extLst>
          </p:cNvPr>
          <p:cNvSpPr/>
          <p:nvPr/>
        </p:nvSpPr>
        <p:spPr>
          <a:xfrm>
            <a:off x="6937534" y="4134017"/>
            <a:ext cx="1033875" cy="213075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472C4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>
              <a:buSzPts val="1800"/>
            </a:pPr>
            <a:endParaRPr sz="135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" name="Google Shape;223;p50">
            <a:extLst>
              <a:ext uri="{FF2B5EF4-FFF2-40B4-BE49-F238E27FC236}">
                <a16:creationId xmlns:a16="http://schemas.microsoft.com/office/drawing/2014/main" id="{D1C25D3D-CAF8-CA9E-9692-31295C6FB772}"/>
              </a:ext>
            </a:extLst>
          </p:cNvPr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2200342" y="1082248"/>
            <a:ext cx="4838210" cy="1940837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33FE223E-1BB0-1461-CC05-AE8AE9459729}"/>
              </a:ext>
            </a:extLst>
          </p:cNvPr>
          <p:cNvSpPr/>
          <p:nvPr/>
        </p:nvSpPr>
        <p:spPr>
          <a:xfrm>
            <a:off x="2206580" y="1082248"/>
            <a:ext cx="5186112" cy="1940837"/>
          </a:xfrm>
          <a:prstGeom prst="rect">
            <a:avLst/>
          </a:prstGeom>
          <a:solidFill>
            <a:srgbClr val="F8F5FB">
              <a:alpha val="89804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Google Shape;178;p21">
            <a:extLst>
              <a:ext uri="{FF2B5EF4-FFF2-40B4-BE49-F238E27FC236}">
                <a16:creationId xmlns:a16="http://schemas.microsoft.com/office/drawing/2014/main" id="{F35104DC-A7D7-7189-2681-B0F7DEE3A591}"/>
              </a:ext>
            </a:extLst>
          </p:cNvPr>
          <p:cNvSpPr/>
          <p:nvPr/>
        </p:nvSpPr>
        <p:spPr>
          <a:xfrm>
            <a:off x="4859273" y="1085679"/>
            <a:ext cx="4229100" cy="177165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Clr>
                <a:schemeClr val="dk1"/>
              </a:buClr>
              <a:buSzPts val="1100"/>
            </a:pPr>
            <a:endParaRPr lang="en-US" sz="1400" dirty="0"/>
          </a:p>
          <a:p>
            <a:pPr>
              <a:lnSpc>
                <a:spcPct val="115000"/>
              </a:lnSpc>
              <a:buClr>
                <a:schemeClr val="dk1"/>
              </a:buClr>
              <a:buSzPts val="1100"/>
            </a:pPr>
            <a:endParaRPr lang="en-US" dirty="0"/>
          </a:p>
          <a:p>
            <a:pPr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sz="1400" dirty="0"/>
              <a:t>cat </a:t>
            </a:r>
            <a:r>
              <a:rPr lang="en-US" sz="1400" dirty="0">
                <a:solidFill>
                  <a:srgbClr val="666666"/>
                </a:solidFill>
                <a:effectLst/>
              </a:rPr>
              <a:t>=</a:t>
            </a:r>
            <a:r>
              <a:rPr lang="en-US" sz="1400" dirty="0"/>
              <a:t> </a:t>
            </a:r>
            <a:r>
              <a:rPr lang="en-US" sz="1400" dirty="0" err="1"/>
              <a:t>intake</a:t>
            </a:r>
            <a:r>
              <a:rPr lang="en-US" sz="1400" dirty="0" err="1">
                <a:solidFill>
                  <a:srgbClr val="666666"/>
                </a:solidFill>
                <a:effectLst/>
              </a:rPr>
              <a:t>.</a:t>
            </a:r>
            <a:r>
              <a:rPr lang="en-US" sz="1400" dirty="0" err="1"/>
              <a:t>open_esm_datastore</a:t>
            </a:r>
            <a:r>
              <a:rPr lang="en-US" sz="1400" dirty="0"/>
              <a:t>(</a:t>
            </a:r>
            <a:r>
              <a:rPr lang="en-US" sz="1400" dirty="0" err="1"/>
              <a:t>url</a:t>
            </a:r>
            <a:r>
              <a:rPr lang="en-US" sz="1400" dirty="0"/>
              <a:t>) </a:t>
            </a:r>
            <a:br>
              <a:rPr lang="en-US" sz="1400" dirty="0"/>
            </a:br>
            <a:endParaRPr lang="en-US" sz="1100" dirty="0">
              <a:solidFill>
                <a:schemeClr val="tx1"/>
              </a:solidFill>
            </a:endParaRPr>
          </a:p>
          <a:p>
            <a:pPr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" sz="135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exp_filter</a:t>
            </a:r>
            <a:r>
              <a:rPr lang="en" sz="135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" sz="1350" dirty="0">
                <a:solidFill>
                  <a:srgbClr val="BD2036"/>
                </a:solidFill>
                <a:latin typeface="Calibri"/>
                <a:ea typeface="Calibri"/>
                <a:cs typeface="Calibri"/>
                <a:sym typeface="Calibri"/>
              </a:rPr>
              <a:t>['historical']</a:t>
            </a:r>
            <a:endParaRPr sz="1350" dirty="0">
              <a:solidFill>
                <a:srgbClr val="BD203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" sz="135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table_id_filter</a:t>
            </a:r>
            <a:r>
              <a:rPr lang="en" sz="135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" sz="1350" dirty="0">
                <a:solidFill>
                  <a:srgbClr val="BD2036"/>
                </a:solidFill>
                <a:latin typeface="Calibri"/>
                <a:ea typeface="Calibri"/>
                <a:cs typeface="Calibri"/>
                <a:sym typeface="Calibri"/>
              </a:rPr>
              <a:t>'Amon'</a:t>
            </a:r>
            <a:endParaRPr sz="1350" dirty="0">
              <a:solidFill>
                <a:srgbClr val="BD203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" sz="135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variable_id_filter</a:t>
            </a:r>
            <a:r>
              <a:rPr lang="en" sz="135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" sz="1350" dirty="0">
                <a:solidFill>
                  <a:srgbClr val="BD2036"/>
                </a:solidFill>
                <a:latin typeface="Calibri"/>
                <a:ea typeface="Calibri"/>
                <a:cs typeface="Calibri"/>
                <a:sym typeface="Calibri"/>
              </a:rPr>
              <a:t>"</a:t>
            </a:r>
            <a:r>
              <a:rPr lang="en" sz="1350" dirty="0" err="1">
                <a:solidFill>
                  <a:srgbClr val="BD2036"/>
                </a:solidFill>
                <a:latin typeface="Calibri"/>
                <a:ea typeface="Calibri"/>
                <a:cs typeface="Calibri"/>
                <a:sym typeface="Calibri"/>
              </a:rPr>
              <a:t>tas</a:t>
            </a:r>
            <a:r>
              <a:rPr lang="en" sz="1350" dirty="0">
                <a:solidFill>
                  <a:srgbClr val="BD2036"/>
                </a:solidFill>
                <a:latin typeface="Calibri"/>
                <a:ea typeface="Calibri"/>
                <a:cs typeface="Calibri"/>
                <a:sym typeface="Calibri"/>
              </a:rPr>
              <a:t>"</a:t>
            </a:r>
            <a:endParaRPr sz="1350" dirty="0">
              <a:solidFill>
                <a:srgbClr val="BD203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" sz="135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cat = </a:t>
            </a:r>
            <a:r>
              <a:rPr lang="en" sz="135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col.search</a:t>
            </a:r>
            <a:r>
              <a:rPr lang="en" sz="135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lang="en" sz="1350" dirty="0" err="1">
                <a:solidFill>
                  <a:schemeClr val="dk1"/>
                </a:solidFill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experiment_id</a:t>
            </a:r>
            <a:r>
              <a:rPr lang="en" sz="135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</a:t>
            </a:r>
            <a:r>
              <a:rPr lang="en" sz="135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exp_filter</a:t>
            </a:r>
            <a:r>
              <a:rPr lang="en" sz="135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endParaRPr sz="135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" sz="135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       </a:t>
            </a:r>
            <a:r>
              <a:rPr lang="en" sz="1350" dirty="0" err="1">
                <a:solidFill>
                  <a:schemeClr val="dk1"/>
                </a:solidFill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table_id</a:t>
            </a:r>
            <a:r>
              <a:rPr lang="en" sz="135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</a:t>
            </a:r>
            <a:r>
              <a:rPr lang="en" sz="135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table_id_filter</a:t>
            </a:r>
            <a:r>
              <a:rPr lang="en" sz="135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</a:t>
            </a:r>
            <a:endParaRPr sz="135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" sz="135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       </a:t>
            </a:r>
            <a:r>
              <a:rPr lang="en" sz="1350" dirty="0" err="1">
                <a:solidFill>
                  <a:schemeClr val="dk1"/>
                </a:solidFill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variable_id</a:t>
            </a:r>
            <a:r>
              <a:rPr lang="en" sz="135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</a:t>
            </a:r>
            <a:r>
              <a:rPr lang="en" sz="135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variable_id_filter</a:t>
            </a:r>
            <a:r>
              <a:rPr lang="en" sz="135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sz="135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>
              <a:lnSpc>
                <a:spcPct val="115000"/>
              </a:lnSpc>
              <a:buClr>
                <a:schemeClr val="dk1"/>
              </a:buClr>
              <a:buSzPts val="1100"/>
            </a:pPr>
            <a:endParaRPr sz="135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948245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50"/>
          <p:cNvSpPr txBox="1">
            <a:spLocks noGrp="1"/>
          </p:cNvSpPr>
          <p:nvPr>
            <p:ph type="sldNum" idx="12"/>
          </p:nvPr>
        </p:nvSpPr>
        <p:spPr>
          <a:xfrm>
            <a:off x="59381" y="33301"/>
            <a:ext cx="63900" cy="1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</a:pPr>
            <a:fld id="{00000000-1234-1234-1234-123412341234}" type="slidenum">
              <a:rPr lang="en"/>
              <a:t>7</a:t>
            </a:fld>
            <a:endParaRPr sz="4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8" name="Google Shape;228;p50"/>
          <p:cNvCxnSpPr/>
          <p:nvPr/>
        </p:nvCxnSpPr>
        <p:spPr>
          <a:xfrm rot="10800000" flipH="1">
            <a:off x="357497" y="724472"/>
            <a:ext cx="8523900" cy="19800"/>
          </a:xfrm>
          <a:prstGeom prst="straightConnector1">
            <a:avLst/>
          </a:prstGeom>
          <a:noFill/>
          <a:ln w="38100" cap="flat" cmpd="sng">
            <a:solidFill>
              <a:srgbClr val="5E5E5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29" name="Google Shape;229;p50"/>
          <p:cNvSpPr txBox="1"/>
          <p:nvPr/>
        </p:nvSpPr>
        <p:spPr>
          <a:xfrm>
            <a:off x="0" y="104288"/>
            <a:ext cx="9103200" cy="4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spAutoFit/>
          </a:bodyPr>
          <a:lstStyle/>
          <a:p>
            <a:pPr marL="18288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" sz="2300">
                <a:solidFill>
                  <a:srgbClr val="1C4587"/>
                </a:solidFill>
                <a:latin typeface="Calibri"/>
                <a:ea typeface="Calibri"/>
                <a:cs typeface="Calibri"/>
                <a:sym typeface="Calibri"/>
              </a:rPr>
              <a:t>A cloud-native scientific data analytics ecosystem</a:t>
            </a:r>
            <a:endParaRPr sz="2300" b="0" i="0" u="none" strike="noStrike" cap="none">
              <a:solidFill>
                <a:srgbClr val="1C458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4" name="Google Shape;234;p50"/>
          <p:cNvPicPr preferRelativeResize="0"/>
          <p:nvPr/>
        </p:nvPicPr>
        <p:blipFill rotWithShape="1">
          <a:blip r:embed="rId3">
            <a:alphaModFix/>
          </a:blip>
          <a:srcRect t="13427"/>
          <a:stretch/>
        </p:blipFill>
        <p:spPr>
          <a:xfrm>
            <a:off x="512850" y="28100"/>
            <a:ext cx="755790" cy="65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5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53023" y="4660400"/>
            <a:ext cx="1435350" cy="358075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50"/>
          <p:cNvSpPr txBox="1"/>
          <p:nvPr/>
        </p:nvSpPr>
        <p:spPr>
          <a:xfrm>
            <a:off x="2700450" y="4767275"/>
            <a:ext cx="2869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 err="1"/>
              <a:t>A.Radhakrishnan</a:t>
            </a:r>
            <a:r>
              <a:rPr lang="en" sz="900" dirty="0"/>
              <a:t>, </a:t>
            </a:r>
            <a:r>
              <a:rPr lang="en" sz="900" dirty="0" err="1"/>
              <a:t>Pangeo</a:t>
            </a:r>
            <a:r>
              <a:rPr lang="en" sz="900" dirty="0"/>
              <a:t>, WCRP OSC 2023</a:t>
            </a:r>
            <a:endParaRPr sz="900" dirty="0"/>
          </a:p>
        </p:txBody>
      </p:sp>
      <p:pic>
        <p:nvPicPr>
          <p:cNvPr id="237" name="Google Shape;237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2375" y="4622825"/>
            <a:ext cx="453855" cy="500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40046CC-7BE5-8AB3-4615-B3980480D290}"/>
              </a:ext>
            </a:extLst>
          </p:cNvPr>
          <p:cNvSpPr txBox="1"/>
          <p:nvPr/>
        </p:nvSpPr>
        <p:spPr>
          <a:xfrm>
            <a:off x="2274377" y="2418830"/>
            <a:ext cx="457974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effectLst/>
              </a:rPr>
              <a:t> 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044ECF-6062-A254-1933-DBFD80009239}"/>
              </a:ext>
            </a:extLst>
          </p:cNvPr>
          <p:cNvSpPr txBox="1"/>
          <p:nvPr/>
        </p:nvSpPr>
        <p:spPr>
          <a:xfrm>
            <a:off x="2274377" y="2418830"/>
            <a:ext cx="457974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effectLst/>
              </a:rPr>
              <a:t> 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66491B-9972-9150-CB6D-ADDB912850C0}"/>
              </a:ext>
            </a:extLst>
          </p:cNvPr>
          <p:cNvSpPr txBox="1"/>
          <p:nvPr/>
        </p:nvSpPr>
        <p:spPr>
          <a:xfrm>
            <a:off x="182890" y="3137753"/>
            <a:ext cx="4834938" cy="1537922"/>
          </a:xfrm>
          <a:prstGeom prst="rect">
            <a:avLst/>
          </a:prstGeom>
          <a:noFill/>
          <a:ln w="31750">
            <a:solidFill>
              <a:schemeClr val="accent1">
                <a:shade val="15000"/>
              </a:schemeClr>
            </a:solidFill>
          </a:ln>
        </p:spPr>
        <p:txBody>
          <a:bodyPr wrap="square">
            <a:spAutoFit/>
          </a:bodyPr>
          <a:lstStyle/>
          <a:p>
            <a:pPr marL="171450" indent="-152162">
              <a:lnSpc>
                <a:spcPct val="70000"/>
              </a:lnSpc>
              <a:buSzPts val="2400"/>
            </a:pPr>
            <a:r>
              <a:rPr lang="en-US" sz="1600" b="1" dirty="0" err="1">
                <a:solidFill>
                  <a:schemeClr val="tx1"/>
                </a:solidFill>
              </a:rPr>
              <a:t>Dask</a:t>
            </a:r>
            <a:endParaRPr lang="en-US" sz="1600" b="1" dirty="0">
              <a:solidFill>
                <a:schemeClr val="tx1"/>
              </a:solidFill>
            </a:endParaRPr>
          </a:p>
          <a:p>
            <a:pPr marL="171450" indent="-152162">
              <a:lnSpc>
                <a:spcPct val="70000"/>
              </a:lnSpc>
              <a:buSzPts val="2400"/>
            </a:pPr>
            <a:endParaRPr lang="en-US" dirty="0">
              <a:solidFill>
                <a:schemeClr val="tx1"/>
              </a:solidFill>
            </a:endParaRPr>
          </a:p>
          <a:p>
            <a:pPr marL="171450" indent="-171450">
              <a:lnSpc>
                <a:spcPct val="80000"/>
              </a:lnSpc>
              <a:spcBef>
                <a:spcPts val="750"/>
              </a:spcBef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1600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Multi-DASKS: Scales up (distributed clusters)</a:t>
            </a:r>
            <a:r>
              <a:rPr lang="en-US" sz="1600" dirty="0">
                <a:latin typeface="Arial" panose="020B0604020202020204" pitchFamily="34" charset="0"/>
                <a:ea typeface="Calibri"/>
                <a:cs typeface="Arial" panose="020B0604020202020204" pitchFamily="34" charset="0"/>
              </a:rPr>
              <a:t>   </a:t>
            </a:r>
            <a:r>
              <a:rPr lang="en-US" sz="1600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and down (single-machine scheduler) </a:t>
            </a:r>
          </a:p>
          <a:p>
            <a:pPr marL="171450" indent="-171450">
              <a:lnSpc>
                <a:spcPct val="80000"/>
              </a:lnSpc>
              <a:spcBef>
                <a:spcPts val="750"/>
              </a:spcBef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16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Integrates well with python analysis packages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52162">
              <a:lnSpc>
                <a:spcPct val="70000"/>
              </a:lnSpc>
              <a:buSzPts val="2400"/>
            </a:pPr>
            <a:endParaRPr 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52162">
              <a:lnSpc>
                <a:spcPct val="70000"/>
              </a:lnSpc>
              <a:buSzPts val="2400"/>
            </a:pPr>
            <a:r>
              <a:rPr lang="en-US" dirty="0">
                <a:solidFill>
                  <a:schemeClr val="tx1"/>
                </a:solidFill>
              </a:rPr>
              <a:t> </a:t>
            </a:r>
          </a:p>
        </p:txBody>
      </p:sp>
      <p:pic>
        <p:nvPicPr>
          <p:cNvPr id="8" name="Google Shape;223;p50">
            <a:extLst>
              <a:ext uri="{FF2B5EF4-FFF2-40B4-BE49-F238E27FC236}">
                <a16:creationId xmlns:a16="http://schemas.microsoft.com/office/drawing/2014/main" id="{70C343D2-E40B-677B-D837-F1DC39100885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200342" y="1082248"/>
            <a:ext cx="4838210" cy="1940837"/>
          </a:xfrm>
          <a:prstGeom prst="rect">
            <a:avLst/>
          </a:prstGeom>
          <a:solidFill>
            <a:schemeClr val="lt1">
              <a:alpha val="78000"/>
            </a:schemeClr>
          </a:solidFill>
          <a:ln>
            <a:noFill/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8E3EEED-2878-813B-300C-3436D59C14C6}"/>
              </a:ext>
            </a:extLst>
          </p:cNvPr>
          <p:cNvSpPr/>
          <p:nvPr/>
        </p:nvSpPr>
        <p:spPr>
          <a:xfrm>
            <a:off x="1859797" y="1082248"/>
            <a:ext cx="5532895" cy="1940837"/>
          </a:xfrm>
          <a:prstGeom prst="rect">
            <a:avLst/>
          </a:prstGeom>
          <a:solidFill>
            <a:srgbClr val="F8F5FB">
              <a:alpha val="89804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Google Shape;156;p7">
            <a:extLst>
              <a:ext uri="{FF2B5EF4-FFF2-40B4-BE49-F238E27FC236}">
                <a16:creationId xmlns:a16="http://schemas.microsoft.com/office/drawing/2014/main" id="{6F6613BF-9ECC-3565-9344-AF6500B1C9B0}"/>
              </a:ext>
            </a:extLst>
          </p:cNvPr>
          <p:cNvPicPr preferRelativeResize="0">
            <a:picLocks noGrp="1"/>
          </p:cNvPicPr>
          <p:nvPr>
            <p:ph type="body" idx="1"/>
          </p:nvPr>
        </p:nvPicPr>
        <p:blipFill rotWithShape="1">
          <a:blip r:embed="rId7">
            <a:alphaModFix/>
          </a:blip>
          <a:srcRect/>
          <a:stretch/>
        </p:blipFill>
        <p:spPr>
          <a:xfrm>
            <a:off x="5067790" y="989260"/>
            <a:ext cx="3782050" cy="37040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223;p50">
            <a:extLst>
              <a:ext uri="{FF2B5EF4-FFF2-40B4-BE49-F238E27FC236}">
                <a16:creationId xmlns:a16="http://schemas.microsoft.com/office/drawing/2014/main" id="{D1B4212A-8292-3E7A-4CAD-D5FC143ECBDB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l="19228" t="27995" r="63153" b="23434"/>
          <a:stretch/>
        </p:blipFill>
        <p:spPr>
          <a:xfrm>
            <a:off x="3130658" y="1625581"/>
            <a:ext cx="852406" cy="942675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666679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017"/>
    </mc:Choice>
    <mc:Fallback>
      <p:transition spd="slow" advTm="7017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51"/>
          <p:cNvSpPr txBox="1">
            <a:spLocks noGrp="1"/>
          </p:cNvSpPr>
          <p:nvPr>
            <p:ph type="subTitle" idx="1"/>
          </p:nvPr>
        </p:nvSpPr>
        <p:spPr>
          <a:xfrm>
            <a:off x="175125" y="326675"/>
            <a:ext cx="8968800" cy="45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1" indent="0" algn="l" rtl="0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" sz="2100" b="1" dirty="0">
                <a:solidFill>
                  <a:schemeClr val="dk1"/>
                </a:solidFill>
              </a:rPr>
              <a:t>Contact us!</a:t>
            </a:r>
            <a:endParaRPr sz="2100" b="1" dirty="0">
              <a:solidFill>
                <a:schemeClr val="dk1"/>
              </a:solidFill>
            </a:endParaRPr>
          </a:p>
          <a:p>
            <a:pPr marL="0" lvl="1" indent="0" algn="l" rtl="0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1200" dirty="0">
              <a:solidFill>
                <a:schemeClr val="dk1"/>
              </a:solidFill>
            </a:endParaRPr>
          </a:p>
          <a:p>
            <a:pPr marL="0" lvl="1" indent="0" algn="l" rtl="0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" sz="1200" dirty="0">
                <a:solidFill>
                  <a:schemeClr val="dk1"/>
                </a:solidFill>
                <a:highlight>
                  <a:schemeClr val="accent6"/>
                </a:highlight>
              </a:rPr>
              <a:t>Open a GitHub issue </a:t>
            </a:r>
            <a:r>
              <a:rPr lang="en" sz="1200" u="sng" dirty="0">
                <a:solidFill>
                  <a:schemeClr val="hlink"/>
                </a:solidFill>
                <a:highlight>
                  <a:schemeClr val="accent6"/>
                </a:highlight>
                <a:hlinkClick r:id="rId3"/>
              </a:rPr>
              <a:t>https://github.com/pangeo-data/pangeo-cmip6-cloud/issues</a:t>
            </a:r>
            <a:r>
              <a:rPr lang="en" sz="1200" dirty="0">
                <a:solidFill>
                  <a:schemeClr val="dk1"/>
                </a:solidFill>
                <a:highlight>
                  <a:schemeClr val="accent6"/>
                </a:highlight>
              </a:rPr>
              <a:t> or start a discussion here: </a:t>
            </a:r>
            <a:r>
              <a:rPr lang="en" sz="1200" u="sng" dirty="0">
                <a:solidFill>
                  <a:schemeClr val="hlink"/>
                </a:solidFill>
                <a:highlight>
                  <a:schemeClr val="accent6"/>
                </a:highlight>
                <a:hlinkClick r:id="rId4"/>
              </a:rPr>
              <a:t>https://discourse.pangeo.io/</a:t>
            </a:r>
            <a:r>
              <a:rPr lang="en" sz="1200" dirty="0">
                <a:solidFill>
                  <a:schemeClr val="dk1"/>
                </a:solidFill>
                <a:highlight>
                  <a:schemeClr val="accent6"/>
                </a:highlight>
              </a:rPr>
              <a:t> </a:t>
            </a:r>
            <a:endParaRPr sz="1200" dirty="0">
              <a:solidFill>
                <a:schemeClr val="dk1"/>
              </a:solidFill>
              <a:highlight>
                <a:schemeClr val="accent6"/>
              </a:highlight>
            </a:endParaRPr>
          </a:p>
          <a:p>
            <a:pPr marL="0" lvl="1" indent="0" algn="l" rtl="0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1200" dirty="0">
              <a:solidFill>
                <a:schemeClr val="dk1"/>
              </a:solidFill>
              <a:highlight>
                <a:schemeClr val="accent6"/>
              </a:highlight>
            </a:endParaRPr>
          </a:p>
          <a:p>
            <a:pPr marL="0" lvl="1" indent="0" algn="l" rtl="0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" sz="1600" dirty="0">
                <a:solidFill>
                  <a:srgbClr val="0000FF"/>
                </a:solidFill>
              </a:rPr>
              <a:t>LEARN MORE!</a:t>
            </a:r>
            <a:endParaRPr sz="1600" dirty="0">
              <a:solidFill>
                <a:srgbClr val="0000FF"/>
              </a:solidFill>
            </a:endParaRPr>
          </a:p>
          <a:p>
            <a:pPr marL="0" lvl="1" indent="0" algn="l" rtl="0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" sz="1200" dirty="0">
                <a:solidFill>
                  <a:schemeClr val="dk1"/>
                </a:solidFill>
              </a:rPr>
              <a:t>[</a:t>
            </a:r>
            <a:r>
              <a:rPr lang="en" sz="1200" u="sng" dirty="0">
                <a:solidFill>
                  <a:schemeClr val="hlink"/>
                </a:solidFill>
                <a:hlinkClick r:id="rId5"/>
              </a:rPr>
              <a:t>https://pangeo-forge.org/</a:t>
            </a:r>
            <a:r>
              <a:rPr lang="en" sz="1200" dirty="0">
                <a:solidFill>
                  <a:srgbClr val="0075BC"/>
                </a:solidFill>
              </a:rPr>
              <a:t>] </a:t>
            </a:r>
            <a:r>
              <a:rPr lang="en" sz="1200" dirty="0">
                <a:solidFill>
                  <a:schemeClr val="dk1"/>
                </a:solidFill>
              </a:rPr>
              <a:t>Transform your data into an analysis-ready, cloud-optimized (ARCO) data stores </a:t>
            </a:r>
            <a:endParaRPr sz="1200" dirty="0">
              <a:solidFill>
                <a:schemeClr val="dk1"/>
              </a:solidFill>
            </a:endParaRPr>
          </a:p>
          <a:p>
            <a:pPr marL="0" lvl="1" indent="0" algn="l" rtl="0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" sz="1200" dirty="0">
                <a:solidFill>
                  <a:schemeClr val="dk1"/>
                </a:solidFill>
              </a:rPr>
              <a:t>[</a:t>
            </a:r>
            <a:r>
              <a:rPr lang="en" sz="1200" u="sng" dirty="0">
                <a:solidFill>
                  <a:schemeClr val="hlink"/>
                </a:solidFill>
                <a:hlinkClick r:id="rId6"/>
              </a:rPr>
              <a:t>https://pangeo-data.github.io/pangeo-cmip6-cloud/</a:t>
            </a:r>
            <a:r>
              <a:rPr lang="en" sz="1200" dirty="0">
                <a:solidFill>
                  <a:schemeClr val="dk1"/>
                </a:solidFill>
              </a:rPr>
              <a:t>] </a:t>
            </a:r>
            <a:r>
              <a:rPr lang="en" sz="1200" dirty="0" err="1">
                <a:solidFill>
                  <a:schemeClr val="dk1"/>
                </a:solidFill>
              </a:rPr>
              <a:t>Zarr</a:t>
            </a:r>
            <a:r>
              <a:rPr lang="en" sz="1200" dirty="0">
                <a:solidFill>
                  <a:schemeClr val="dk1"/>
                </a:solidFill>
              </a:rPr>
              <a:t>/</a:t>
            </a:r>
            <a:r>
              <a:rPr lang="en" sz="1200" dirty="0" err="1">
                <a:solidFill>
                  <a:schemeClr val="dk1"/>
                </a:solidFill>
              </a:rPr>
              <a:t>Netcdf</a:t>
            </a:r>
            <a:r>
              <a:rPr lang="en" sz="1200" dirty="0">
                <a:solidFill>
                  <a:schemeClr val="dk1"/>
                </a:solidFill>
              </a:rPr>
              <a:t> in the cloud and other useful info.</a:t>
            </a:r>
            <a:endParaRPr sz="1200" dirty="0">
              <a:solidFill>
                <a:schemeClr val="dk1"/>
              </a:solidFill>
            </a:endParaRPr>
          </a:p>
          <a:p>
            <a:pPr marL="0" lvl="1" indent="0" algn="l" rtl="0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" sz="1200" dirty="0">
                <a:solidFill>
                  <a:schemeClr val="dk1"/>
                </a:solidFill>
              </a:rPr>
              <a:t>[</a:t>
            </a:r>
            <a:r>
              <a:rPr lang="en" sz="1200" u="sng" dirty="0">
                <a:solidFill>
                  <a:schemeClr val="hlink"/>
                </a:solidFill>
                <a:hlinkClick r:id="rId7"/>
              </a:rPr>
              <a:t>https://pangeo-data.github.io/pangeo-cmip6-cloud/pangeo_catalog.html</a:t>
            </a:r>
            <a:r>
              <a:rPr lang="en" sz="1200" dirty="0">
                <a:solidFill>
                  <a:schemeClr val="dk1"/>
                </a:solidFill>
              </a:rPr>
              <a:t>]  Data discovery and analysis</a:t>
            </a:r>
            <a:endParaRPr sz="1200" dirty="0">
              <a:solidFill>
                <a:schemeClr val="dk1"/>
              </a:solidFill>
            </a:endParaRPr>
          </a:p>
          <a:p>
            <a:pPr marL="0" lvl="1" indent="0" algn="l" rtl="0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" sz="1200" dirty="0">
                <a:solidFill>
                  <a:schemeClr val="dk1"/>
                </a:solidFill>
              </a:rPr>
              <a:t>[</a:t>
            </a:r>
            <a:r>
              <a:rPr lang="en" sz="1200" u="sng" dirty="0">
                <a:solidFill>
                  <a:schemeClr val="hlink"/>
                </a:solidFill>
                <a:hlinkClick r:id="rId8"/>
              </a:rPr>
              <a:t>https://github.com/jbusecke/xMIP</a:t>
            </a:r>
            <a:r>
              <a:rPr lang="en" sz="1200" dirty="0">
                <a:solidFill>
                  <a:schemeClr val="dk1"/>
                </a:solidFill>
              </a:rPr>
              <a:t>] Using data catalogs, </a:t>
            </a:r>
            <a:r>
              <a:rPr lang="en" sz="1200" dirty="0" err="1">
                <a:solidFill>
                  <a:schemeClr val="dk1"/>
                </a:solidFill>
              </a:rPr>
              <a:t>xarray</a:t>
            </a:r>
            <a:r>
              <a:rPr lang="en" sz="1200" dirty="0">
                <a:solidFill>
                  <a:schemeClr val="dk1"/>
                </a:solidFill>
              </a:rPr>
              <a:t>, </a:t>
            </a:r>
            <a:r>
              <a:rPr lang="en" sz="1200" dirty="0" err="1">
                <a:solidFill>
                  <a:schemeClr val="dk1"/>
                </a:solidFill>
              </a:rPr>
              <a:t>dask</a:t>
            </a:r>
            <a:r>
              <a:rPr lang="en" sz="1200" dirty="0">
                <a:solidFill>
                  <a:schemeClr val="dk1"/>
                </a:solidFill>
              </a:rPr>
              <a:t> and much more for multi-model analysis</a:t>
            </a:r>
            <a:endParaRPr sz="1200" dirty="0">
              <a:solidFill>
                <a:schemeClr val="dk1"/>
              </a:solidFill>
            </a:endParaRPr>
          </a:p>
          <a:p>
            <a:pPr marL="0" lvl="1" indent="0" algn="l" rtl="0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" sz="1200" dirty="0">
                <a:solidFill>
                  <a:srgbClr val="BD2036"/>
                </a:solidFill>
              </a:rPr>
              <a:t>[</a:t>
            </a:r>
            <a:r>
              <a:rPr lang="en" sz="1200" u="sng" dirty="0">
                <a:solidFill>
                  <a:schemeClr val="hlink"/>
                </a:solidFill>
                <a:hlinkClick r:id="rId9"/>
              </a:rPr>
              <a:t>Related recorded videos]</a:t>
            </a:r>
            <a:endParaRPr sz="1200" dirty="0">
              <a:solidFill>
                <a:srgbClr val="BD2036"/>
              </a:solidFill>
            </a:endParaRPr>
          </a:p>
          <a:p>
            <a:pPr marL="0" lvl="1" indent="0" algn="l" rtl="0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1200" dirty="0">
              <a:solidFill>
                <a:srgbClr val="BD2036"/>
              </a:solidFill>
            </a:endParaRPr>
          </a:p>
          <a:p>
            <a:pPr marL="0" lvl="1" indent="0" algn="l" rtl="0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" sz="1200" i="1" dirty="0">
                <a:solidFill>
                  <a:schemeClr val="dk1"/>
                </a:solidFill>
              </a:rPr>
              <a:t>SPECIAL THANKS TO RYAN ABERNATHEY and JULIUS BUSECKE FOR THE CONTENT AND CONTRIBUTIONS.</a:t>
            </a:r>
          </a:p>
          <a:p>
            <a:pPr marL="0" lvl="1" indent="0" algn="l" rtl="0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lang="en" sz="1000" i="1" dirty="0">
              <a:solidFill>
                <a:schemeClr val="dk1"/>
              </a:solidFill>
            </a:endParaRPr>
          </a:p>
          <a:p>
            <a:pPr marL="0" lvl="1" indent="0" algn="l" rtl="0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" sz="1200" u="sng" dirty="0">
                <a:solidFill>
                  <a:schemeClr val="dk1"/>
                </a:solidFill>
              </a:rPr>
              <a:t>Cite our work: </a:t>
            </a:r>
            <a:endParaRPr sz="1200" u="sng" dirty="0">
              <a:solidFill>
                <a:schemeClr val="dk1"/>
              </a:solidFill>
            </a:endParaRPr>
          </a:p>
          <a:p>
            <a:pPr marL="0" lvl="1" indent="0" algn="l" rtl="0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" sz="900" dirty="0">
                <a:solidFill>
                  <a:srgbClr val="222222"/>
                </a:solidFill>
                <a:highlight>
                  <a:srgbClr val="FFFFFF"/>
                </a:highlight>
              </a:rPr>
              <a:t>We acknowledge the work of the [</a:t>
            </a:r>
            <a:r>
              <a:rPr lang="en" sz="900" dirty="0" err="1">
                <a:solidFill>
                  <a:srgbClr val="222222"/>
                </a:solidFill>
                <a:highlight>
                  <a:srgbClr val="FFFFFF"/>
                </a:highlight>
              </a:rPr>
              <a:t>Pangeo</a:t>
            </a:r>
            <a:r>
              <a:rPr lang="en" sz="900" dirty="0">
                <a:solidFill>
                  <a:srgbClr val="222222"/>
                </a:solidFill>
                <a:highlight>
                  <a:srgbClr val="FFFFFF"/>
                </a:highlight>
              </a:rPr>
              <a:t> / ESGF Cloud Data Working Group](</a:t>
            </a:r>
            <a:r>
              <a:rPr lang="en" sz="900" u="sng" dirty="0">
                <a:solidFill>
                  <a:srgbClr val="1155CC"/>
                </a:solidFill>
                <a:highlight>
                  <a:srgbClr val="FFFFFF"/>
                </a:highlight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https://pangeo-data.github.io/pangeo-cmip6-cloud/</a:t>
            </a:r>
            <a:r>
              <a:rPr lang="en" sz="900" dirty="0">
                <a:solidFill>
                  <a:srgbClr val="222222"/>
                </a:solidFill>
                <a:highlight>
                  <a:srgbClr val="FFFFFF"/>
                </a:highlight>
              </a:rPr>
              <a:t>) who manage the ingestion and hosting of the Analysis-Ready Cloud Optimized copies of CMIP6 datasets on public cloud storage hosted by Google and Amazon. </a:t>
            </a:r>
            <a:endParaRPr sz="900" dirty="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lvl="1" indent="0" algn="l" rtl="0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" sz="1000" u="sng" dirty="0">
                <a:solidFill>
                  <a:schemeClr val="hlink"/>
                </a:solidFill>
                <a:hlinkClick r:id="rId10"/>
              </a:rPr>
              <a:t>[CMIP6 recommended citation]</a:t>
            </a:r>
            <a:endParaRPr sz="1000" dirty="0">
              <a:solidFill>
                <a:schemeClr val="dk1"/>
              </a:solidFill>
            </a:endParaRPr>
          </a:p>
          <a:p>
            <a:pPr marL="0" lvl="1" indent="0" algn="l" rtl="0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1000" dirty="0">
              <a:solidFill>
                <a:schemeClr val="dk1"/>
              </a:solidFill>
            </a:endParaRPr>
          </a:p>
          <a:p>
            <a:pPr marL="0" lvl="1" indent="0" algn="l" rtl="0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1000" dirty="0">
              <a:solidFill>
                <a:schemeClr val="dk1"/>
              </a:solidFill>
            </a:endParaRPr>
          </a:p>
          <a:p>
            <a:pPr marL="0" lvl="1" indent="0" algn="l" rtl="0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900" dirty="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 dirty="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 dirty="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1" indent="0" algn="l" rtl="0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1200" dirty="0">
              <a:solidFill>
                <a:schemeClr val="dk1"/>
              </a:solidFill>
            </a:endParaRPr>
          </a:p>
          <a:p>
            <a:pPr marL="0" marR="0" lvl="1" indent="0" algn="l" rtl="0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1200" dirty="0">
              <a:solidFill>
                <a:srgbClr val="0000FF"/>
              </a:solidFill>
            </a:endParaRPr>
          </a:p>
          <a:p>
            <a:pPr marL="0" marR="0" lvl="1" indent="0" algn="l" rtl="0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1200" dirty="0">
              <a:solidFill>
                <a:srgbClr val="0000FF"/>
              </a:solidFill>
            </a:endParaRPr>
          </a:p>
        </p:txBody>
      </p:sp>
      <p:sp>
        <p:nvSpPr>
          <p:cNvPr id="243" name="Google Shape;243;p51"/>
          <p:cNvSpPr txBox="1">
            <a:spLocks noGrp="1"/>
          </p:cNvSpPr>
          <p:nvPr>
            <p:ph type="title" idx="4294967295"/>
          </p:nvPr>
        </p:nvSpPr>
        <p:spPr>
          <a:xfrm>
            <a:off x="0" y="-9637"/>
            <a:ext cx="9144000" cy="378600"/>
          </a:xfrm>
          <a:prstGeom prst="rect">
            <a:avLst/>
          </a:prstGeom>
          <a:solidFill>
            <a:srgbClr val="D8E2F3"/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2743200" marR="0" lvl="0" indent="457200" algn="l" rtl="0">
              <a:spcBef>
                <a:spcPts val="0"/>
              </a:spcBef>
              <a:spcAft>
                <a:spcPts val="0"/>
              </a:spcAft>
              <a:buClr>
                <a:srgbClr val="BD2036"/>
              </a:buClr>
              <a:buSzPct val="96551"/>
              <a:buFont typeface="Tahoma"/>
              <a:buNone/>
            </a:pPr>
            <a:r>
              <a:rPr lang="en" sz="2900" dirty="0">
                <a:latin typeface="Calibri"/>
                <a:ea typeface="Calibri"/>
                <a:cs typeface="Calibri"/>
                <a:sym typeface="Calibri"/>
              </a:rPr>
              <a:t>THANK YOU</a:t>
            </a:r>
            <a:endParaRPr sz="2900" b="0" i="0" u="none" strike="noStrike" cap="none" dirty="0">
              <a:solidFill>
                <a:srgbClr val="BD203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" name="Google Shape;244;p51"/>
          <p:cNvSpPr txBox="1"/>
          <p:nvPr/>
        </p:nvSpPr>
        <p:spPr>
          <a:xfrm>
            <a:off x="2921675" y="4767275"/>
            <a:ext cx="2869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A.Radhakrishnan, Pangeo, WCRP OSC 2023</a:t>
            </a:r>
            <a:endParaRPr sz="900"/>
          </a:p>
        </p:txBody>
      </p:sp>
      <p:pic>
        <p:nvPicPr>
          <p:cNvPr id="245" name="Google Shape;245;p51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7653023" y="4660400"/>
            <a:ext cx="1435350" cy="358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51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22375" y="4622825"/>
            <a:ext cx="453855" cy="50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310</TotalTime>
  <Words>916</Words>
  <Application>Microsoft Macintosh PowerPoint</Application>
  <PresentationFormat>On-screen Show (16:9)</PresentationFormat>
  <Paragraphs>123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8</vt:i4>
      </vt:variant>
    </vt:vector>
  </HeadingPairs>
  <TitlesOfParts>
    <vt:vector size="20" baseType="lpstr">
      <vt:lpstr>Calibri</vt:lpstr>
      <vt:lpstr>Helvetica Neue</vt:lpstr>
      <vt:lpstr>Helvetica Neue Light</vt:lpstr>
      <vt:lpstr>Roboto Mono</vt:lpstr>
      <vt:lpstr>Tahoma</vt:lpstr>
      <vt:lpstr>Anton</vt:lpstr>
      <vt:lpstr>PT Sans</vt:lpstr>
      <vt:lpstr>Arial</vt:lpstr>
      <vt:lpstr>Impact</vt:lpstr>
      <vt:lpstr>Simple Light</vt:lpstr>
      <vt:lpstr>Simple Light</vt:lpstr>
      <vt:lpstr>Simple Light</vt:lpstr>
      <vt:lpstr>  Pangeo, an open-science non-fiction</vt:lpstr>
      <vt:lpstr>Students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Pangeo, an open-science non-fiction</dc:title>
  <cp:lastModifiedBy>Aparna Radhakrishnan</cp:lastModifiedBy>
  <cp:revision>4</cp:revision>
  <dcterms:modified xsi:type="dcterms:W3CDTF">2023-10-19T18:01:50Z</dcterms:modified>
</cp:coreProperties>
</file>